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3" d="100"/>
          <a:sy n="53" d="100"/>
        </p:scale>
        <p:origin x="1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126D0-98FF-481C-9896-FA35AA63F6D3}" type="datetimeFigureOut">
              <a:rPr lang="en-GB" smtClean="0"/>
              <a:t>13/03/2024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808DB-C1FD-4570-9E90-4A30CB9481B5}" type="slidenum">
              <a:rPr lang="en-GB" smtClean="0"/>
              <a:t>‹#›</a:t>
            </a:fld>
            <a:endParaRPr lang="en-GB"/>
          </a:p>
        </p:txBody>
      </p:sp>
    </p:spTree>
    <p:extLst>
      <p:ext uri="{BB962C8B-B14F-4D97-AF65-F5344CB8AC3E}">
        <p14:creationId xmlns:p14="http://schemas.microsoft.com/office/powerpoint/2010/main" val="737340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4572000" cy="2573338"/>
          </a:xfrm>
        </p:spPr>
      </p:sp>
      <p:sp>
        <p:nvSpPr>
          <p:cNvPr id="3" name="Notes Placeholder 2"/>
          <p:cNvSpPr>
            <a:spLocks noGrp="1"/>
          </p:cNvSpPr>
          <p:nvPr>
            <p:ph type="body" idx="1"/>
          </p:nvPr>
        </p:nvSpPr>
        <p:spPr/>
        <p:txBody>
          <a:bodyPr>
            <a:normAutofit fontScale="77500" lnSpcReduction="20000"/>
          </a:bodyPr>
          <a:lstStyle/>
          <a:p>
            <a:r>
              <a:rPr lang="en-US" b="1" dirty="0"/>
              <a:t>Repositories</a:t>
            </a:r>
            <a:r>
              <a:rPr lang="en-US" dirty="0"/>
              <a:t>:</a:t>
            </a:r>
          </a:p>
          <a:p>
            <a:r>
              <a:rPr lang="en-US" b="1" dirty="0"/>
              <a:t>PRISM</a:t>
            </a:r>
            <a:r>
              <a:rPr lang="en-US" dirty="0"/>
              <a:t>:</a:t>
            </a:r>
            <a:r>
              <a:rPr lang="en-US" baseline="0" dirty="0"/>
              <a:t> for marketing messaging &amp; tech specs. Content feeds </a:t>
            </a:r>
            <a:r>
              <a:rPr lang="en-US" baseline="0" dirty="0" err="1"/>
              <a:t>Tridion</a:t>
            </a:r>
            <a:r>
              <a:rPr lang="en-US" baseline="0" dirty="0"/>
              <a:t> (for hp.com) and CAP (for syndication)</a:t>
            </a:r>
          </a:p>
          <a:p>
            <a:r>
              <a:rPr lang="en-US" sz="1100" b="1" kern="1200" dirty="0">
                <a:solidFill>
                  <a:schemeClr val="tx1"/>
                </a:solidFill>
                <a:effectLst/>
                <a:latin typeface="+mn-lt"/>
                <a:ea typeface="+mn-ea"/>
                <a:cs typeface="+mn-cs"/>
              </a:rPr>
              <a:t>Asset Hub</a:t>
            </a:r>
            <a:r>
              <a:rPr lang="en-US" sz="1100" kern="1200" dirty="0">
                <a:solidFill>
                  <a:schemeClr val="tx1"/>
                </a:solidFill>
                <a:effectLst/>
                <a:latin typeface="+mn-lt"/>
                <a:ea typeface="+mn-ea"/>
                <a:cs typeface="+mn-cs"/>
              </a:rPr>
              <a:t>: marketing repository for media content (videos, images, campaign assets </a:t>
            </a:r>
            <a:r>
              <a:rPr lang="en-US" sz="1100" kern="1200" dirty="0" err="1">
                <a:solidFill>
                  <a:schemeClr val="tx1"/>
                </a:solidFill>
                <a:effectLst/>
                <a:latin typeface="+mn-lt"/>
                <a:ea typeface="+mn-ea"/>
                <a:cs typeface="+mn-cs"/>
              </a:rPr>
              <a:t>etc</a:t>
            </a:r>
            <a:r>
              <a:rPr lang="en-US" sz="1100" kern="1200" dirty="0">
                <a:solidFill>
                  <a:schemeClr val="tx1"/>
                </a:solidFill>
                <a:effectLst/>
                <a:latin typeface="+mn-lt"/>
                <a:ea typeface="+mn-ea"/>
                <a:cs typeface="+mn-cs"/>
              </a:rPr>
              <a:t>). Videos, images (and a couple of other asset categories) are published to CAP/HP.com </a:t>
            </a:r>
            <a:r>
              <a:rPr lang="en-US" sz="1100" i="1" kern="1200" dirty="0">
                <a:solidFill>
                  <a:schemeClr val="tx1"/>
                </a:solidFill>
                <a:effectLst/>
                <a:latin typeface="+mn-lt"/>
                <a:ea typeface="+mn-ea"/>
                <a:cs typeface="+mn-cs"/>
              </a:rPr>
              <a:t>if certain metadata tagging conditions are met (such as: product association, disclosure level, </a:t>
            </a:r>
            <a:r>
              <a:rPr lang="en-US" sz="1100" i="1" kern="1200" dirty="0" err="1">
                <a:solidFill>
                  <a:schemeClr val="tx1"/>
                </a:solidFill>
                <a:effectLst/>
                <a:latin typeface="+mn-lt"/>
                <a:ea typeface="+mn-ea"/>
                <a:cs typeface="+mn-cs"/>
              </a:rPr>
              <a:t>etc</a:t>
            </a:r>
            <a:r>
              <a:rPr lang="en-US" sz="1100" i="1" kern="1200" dirty="0">
                <a:solidFill>
                  <a:schemeClr val="tx1"/>
                </a:solidFill>
                <a:effectLst/>
                <a:latin typeface="+mn-lt"/>
                <a:ea typeface="+mn-ea"/>
                <a:cs typeface="+mn-cs"/>
              </a:rPr>
              <a:t>).</a:t>
            </a:r>
            <a:r>
              <a:rPr lang="en-US" sz="1100" kern="1200" dirty="0">
                <a:solidFill>
                  <a:schemeClr val="tx1"/>
                </a:solidFill>
                <a:effectLst/>
                <a:latin typeface="+mn-lt"/>
                <a:ea typeface="+mn-ea"/>
                <a:cs typeface="+mn-cs"/>
              </a:rPr>
              <a:t> Image publishing is managed by a centralized team; video publishing is done by each user independently.</a:t>
            </a:r>
          </a:p>
          <a:p>
            <a:r>
              <a:rPr lang="en-US" sz="1100" kern="1200" dirty="0">
                <a:solidFill>
                  <a:schemeClr val="tx1"/>
                </a:solidFill>
                <a:effectLst/>
                <a:latin typeface="+mn-lt"/>
                <a:ea typeface="+mn-ea"/>
                <a:cs typeface="+mn-cs"/>
              </a:rPr>
              <a:t>A full list of asset categories that flow to downstream systems is associated to products is below:</a:t>
            </a:r>
          </a:p>
          <a:p>
            <a:r>
              <a:rPr lang="en-US" sz="1100" kern="1200" dirty="0">
                <a:solidFill>
                  <a:schemeClr val="tx1"/>
                </a:solidFill>
                <a:effectLst/>
                <a:latin typeface="+mn-lt"/>
                <a:ea typeface="+mn-ea"/>
                <a:cs typeface="+mn-cs"/>
              </a:rPr>
              <a:t>Image – Product Only – </a:t>
            </a:r>
            <a:r>
              <a:rPr lang="en-US" sz="1100" i="1" kern="1200" dirty="0">
                <a:solidFill>
                  <a:schemeClr val="tx1"/>
                </a:solidFill>
                <a:effectLst/>
                <a:latin typeface="+mn-lt"/>
                <a:ea typeface="+mn-ea"/>
                <a:cs typeface="+mn-cs"/>
              </a:rPr>
              <a:t>publishing managed only by the hp.com image team</a:t>
            </a:r>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Image – Product in use - </a:t>
            </a:r>
            <a:r>
              <a:rPr lang="en-US" sz="1100" i="1" kern="1200" dirty="0">
                <a:solidFill>
                  <a:schemeClr val="tx1"/>
                </a:solidFill>
                <a:effectLst/>
                <a:latin typeface="+mn-lt"/>
                <a:ea typeface="+mn-ea"/>
                <a:cs typeface="+mn-cs"/>
              </a:rPr>
              <a:t>publishing managed only by the hp.com image team</a:t>
            </a:r>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Image – Annotated</a:t>
            </a:r>
          </a:p>
          <a:p>
            <a:r>
              <a:rPr lang="en-US" sz="1100" kern="1200" dirty="0">
                <a:solidFill>
                  <a:schemeClr val="tx1"/>
                </a:solidFill>
                <a:effectLst/>
                <a:latin typeface="+mn-lt"/>
                <a:ea typeface="+mn-ea"/>
                <a:cs typeface="+mn-cs"/>
              </a:rPr>
              <a:t>Video – Product Overview</a:t>
            </a:r>
          </a:p>
          <a:p>
            <a:r>
              <a:rPr lang="en-US" sz="1100" kern="1200" dirty="0">
                <a:solidFill>
                  <a:schemeClr val="tx1"/>
                </a:solidFill>
                <a:effectLst/>
                <a:latin typeface="+mn-lt"/>
                <a:ea typeface="+mn-ea"/>
                <a:cs typeface="+mn-cs"/>
              </a:rPr>
              <a:t>Video – Corporate</a:t>
            </a:r>
          </a:p>
          <a:p>
            <a:r>
              <a:rPr lang="en-US" sz="1100" kern="1200" dirty="0">
                <a:solidFill>
                  <a:schemeClr val="tx1"/>
                </a:solidFill>
                <a:effectLst/>
                <a:latin typeface="+mn-lt"/>
                <a:ea typeface="+mn-ea"/>
                <a:cs typeface="+mn-cs"/>
              </a:rPr>
              <a:t>Video – Animation</a:t>
            </a:r>
          </a:p>
          <a:p>
            <a:r>
              <a:rPr lang="en-US" sz="1100" kern="1200" dirty="0">
                <a:solidFill>
                  <a:schemeClr val="tx1"/>
                </a:solidFill>
                <a:effectLst/>
                <a:latin typeface="+mn-lt"/>
                <a:ea typeface="+mn-ea"/>
                <a:cs typeface="+mn-cs"/>
              </a:rPr>
              <a:t>Multimedia – Interactive demo</a:t>
            </a:r>
          </a:p>
          <a:p>
            <a:r>
              <a:rPr lang="en-US" sz="1100" kern="1200" dirty="0">
                <a:solidFill>
                  <a:schemeClr val="tx1"/>
                </a:solidFill>
                <a:effectLst/>
                <a:latin typeface="+mn-lt"/>
                <a:ea typeface="+mn-ea"/>
                <a:cs typeface="+mn-cs"/>
              </a:rPr>
              <a:t>Multimedia - Infographic</a:t>
            </a:r>
          </a:p>
          <a:p>
            <a:r>
              <a:rPr lang="en-US" b="1" baseline="0" dirty="0"/>
              <a:t>Concentra</a:t>
            </a:r>
            <a:r>
              <a:rPr lang="en-US" baseline="0" dirty="0"/>
              <a:t>: repository for documents, feeding both CAP &amp; HP.com</a:t>
            </a:r>
          </a:p>
          <a:p>
            <a:endParaRPr lang="en-US" baseline="0" dirty="0"/>
          </a:p>
          <a:p>
            <a:r>
              <a:rPr lang="en-US" b="1" baseline="0" dirty="0"/>
              <a:t>Publishing platforms</a:t>
            </a:r>
            <a:r>
              <a:rPr lang="en-US" baseline="0" dirty="0"/>
              <a:t>:</a:t>
            </a:r>
          </a:p>
          <a:p>
            <a:r>
              <a:rPr lang="en-US" b="1" baseline="0" dirty="0" err="1"/>
              <a:t>Tridion</a:t>
            </a:r>
            <a:r>
              <a:rPr lang="en-US" baseline="0" dirty="0"/>
              <a:t>: platform supporting content publishing to hp.com product pages</a:t>
            </a:r>
          </a:p>
          <a:p>
            <a:r>
              <a:rPr lang="en-US" b="1" baseline="0" dirty="0" err="1"/>
              <a:t>Brightcove</a:t>
            </a:r>
            <a:r>
              <a:rPr lang="en-US" baseline="0" dirty="0"/>
              <a:t>: 3</a:t>
            </a:r>
            <a:r>
              <a:rPr lang="en-US" baseline="30000" dirty="0"/>
              <a:t>rd</a:t>
            </a:r>
            <a:r>
              <a:rPr lang="en-US" baseline="0" dirty="0"/>
              <a:t> party streaming platform for videos, for a video to be published to Sales Central or hp.com it needs to be associated to products &amp; it needs to be published to </a:t>
            </a:r>
            <a:r>
              <a:rPr lang="en-US" baseline="0" dirty="0" err="1"/>
              <a:t>brightcove</a:t>
            </a:r>
            <a:r>
              <a:rPr lang="en-US" baseline="0" dirty="0"/>
              <a:t>.</a:t>
            </a:r>
          </a:p>
          <a:p>
            <a:r>
              <a:rPr lang="en-US" b="1" baseline="0" dirty="0"/>
              <a:t>CAP</a:t>
            </a:r>
            <a:r>
              <a:rPr lang="en-US" baseline="0" dirty="0"/>
              <a:t> (content aggregator for products): content aggregator that picks up content from all repositories and distributes it (per product) to the syndication partner (CNET), to Sales Central and to other partners that are subscribing directly.</a:t>
            </a:r>
          </a:p>
          <a:p>
            <a:endParaRPr lang="en-US" baseline="0" dirty="0"/>
          </a:p>
          <a:p>
            <a:r>
              <a:rPr lang="en-US" b="1" baseline="0" dirty="0"/>
              <a:t>Publishers</a:t>
            </a:r>
            <a:r>
              <a:rPr lang="en-US" baseline="0" dirty="0"/>
              <a:t>:</a:t>
            </a:r>
          </a:p>
          <a:p>
            <a:r>
              <a:rPr lang="en-US" b="1" baseline="0" dirty="0"/>
              <a:t>HP Sales Central </a:t>
            </a:r>
            <a:r>
              <a:rPr lang="en-US" baseline="0" dirty="0"/>
              <a:t>has multiple tiles. The one that gets content automatically from systems such as Concentra and Asset Hub (via CAP) is the Products tile. For more info on how content is populated into the other tiles and what conditions it needs to meet, I’d suggest reaching out to Jessie Bryant.</a:t>
            </a:r>
          </a:p>
          <a:p>
            <a:r>
              <a:rPr lang="en-US" b="1" baseline="0" dirty="0"/>
              <a:t>Marketing Central </a:t>
            </a:r>
            <a:r>
              <a:rPr lang="en-US" baseline="0" dirty="0"/>
              <a:t>– as far as I could find, this actually doesn’t exist for now, it’s just a concept for a platform, similar to Sales Central, that would be aimed at the marketing community. </a:t>
            </a:r>
          </a:p>
        </p:txBody>
      </p:sp>
      <p:sp>
        <p:nvSpPr>
          <p:cNvPr id="4" name="Slide Number Placeholder 3"/>
          <p:cNvSpPr>
            <a:spLocks noGrp="1"/>
          </p:cNvSpPr>
          <p:nvPr>
            <p:ph type="sldNum" sz="quarter" idx="10"/>
          </p:nvPr>
        </p:nvSpPr>
        <p:spPr/>
        <p:txBody>
          <a:bodyPr/>
          <a:lstStyle/>
          <a:p>
            <a:fld id="{8547E1EE-0039-4797-B978-F453418260D1}" type="slidenum">
              <a:rPr lang="en-US" smtClean="0"/>
              <a:pPr/>
              <a:t>1</a:t>
            </a:fld>
            <a:endParaRPr lang="en-US"/>
          </a:p>
        </p:txBody>
      </p:sp>
    </p:spTree>
    <p:extLst>
      <p:ext uri="{BB962C8B-B14F-4D97-AF65-F5344CB8AC3E}">
        <p14:creationId xmlns:p14="http://schemas.microsoft.com/office/powerpoint/2010/main" val="471859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B3662-0148-445C-879B-EC321F6DC2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DE8D2F5-269D-48E1-89B1-884AF3B57E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B9DA12-A24C-4263-BEF2-FCED0CE2C00F}"/>
              </a:ext>
            </a:extLst>
          </p:cNvPr>
          <p:cNvSpPr>
            <a:spLocks noGrp="1"/>
          </p:cNvSpPr>
          <p:nvPr>
            <p:ph type="dt" sz="half" idx="10"/>
          </p:nvPr>
        </p:nvSpPr>
        <p:spPr/>
        <p:txBody>
          <a:bodyPr/>
          <a:lstStyle/>
          <a:p>
            <a:fld id="{0410CD62-DFD7-4331-B93B-0F3B3C2D1F78}" type="datetimeFigureOut">
              <a:rPr lang="en-GB" smtClean="0"/>
              <a:t>13/03/2024</a:t>
            </a:fld>
            <a:endParaRPr lang="en-GB"/>
          </a:p>
        </p:txBody>
      </p:sp>
      <p:sp>
        <p:nvSpPr>
          <p:cNvPr id="5" name="Footer Placeholder 4">
            <a:extLst>
              <a:ext uri="{FF2B5EF4-FFF2-40B4-BE49-F238E27FC236}">
                <a16:creationId xmlns:a16="http://schemas.microsoft.com/office/drawing/2014/main" id="{1D20CE10-611F-4ABB-8AD8-FF6393DBFF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5AE746-B079-4FF4-906D-4EFB1B72FCF7}"/>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2913015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D85BA-6ED4-4270-A56E-8CE17A297AF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2D4734-C1E7-4B7C-9D91-6D42FE34BB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618B78-3493-45B0-8C37-0E74F29A0348}"/>
              </a:ext>
            </a:extLst>
          </p:cNvPr>
          <p:cNvSpPr>
            <a:spLocks noGrp="1"/>
          </p:cNvSpPr>
          <p:nvPr>
            <p:ph type="dt" sz="half" idx="10"/>
          </p:nvPr>
        </p:nvSpPr>
        <p:spPr/>
        <p:txBody>
          <a:bodyPr/>
          <a:lstStyle/>
          <a:p>
            <a:fld id="{0410CD62-DFD7-4331-B93B-0F3B3C2D1F78}" type="datetimeFigureOut">
              <a:rPr lang="en-GB" smtClean="0"/>
              <a:t>13/03/2024</a:t>
            </a:fld>
            <a:endParaRPr lang="en-GB"/>
          </a:p>
        </p:txBody>
      </p:sp>
      <p:sp>
        <p:nvSpPr>
          <p:cNvPr id="5" name="Footer Placeholder 4">
            <a:extLst>
              <a:ext uri="{FF2B5EF4-FFF2-40B4-BE49-F238E27FC236}">
                <a16:creationId xmlns:a16="http://schemas.microsoft.com/office/drawing/2014/main" id="{E15846FB-C803-4D4B-9D8F-7D5B49CF5B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1C5279-2099-4DBA-A10C-52E57453B31F}"/>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2941066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44E7C0-2F54-46CC-B25E-7B6F777447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76B290-6087-400E-87DE-7B9038FD62F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977157-FDCB-4615-8F66-49C245C467E7}"/>
              </a:ext>
            </a:extLst>
          </p:cNvPr>
          <p:cNvSpPr>
            <a:spLocks noGrp="1"/>
          </p:cNvSpPr>
          <p:nvPr>
            <p:ph type="dt" sz="half" idx="10"/>
          </p:nvPr>
        </p:nvSpPr>
        <p:spPr/>
        <p:txBody>
          <a:bodyPr/>
          <a:lstStyle/>
          <a:p>
            <a:fld id="{0410CD62-DFD7-4331-B93B-0F3B3C2D1F78}" type="datetimeFigureOut">
              <a:rPr lang="en-GB" smtClean="0"/>
              <a:t>13/03/2024</a:t>
            </a:fld>
            <a:endParaRPr lang="en-GB"/>
          </a:p>
        </p:txBody>
      </p:sp>
      <p:sp>
        <p:nvSpPr>
          <p:cNvPr id="5" name="Footer Placeholder 4">
            <a:extLst>
              <a:ext uri="{FF2B5EF4-FFF2-40B4-BE49-F238E27FC236}">
                <a16:creationId xmlns:a16="http://schemas.microsoft.com/office/drawing/2014/main" id="{93EFF0D5-AE6F-4135-BAFA-DEE2455901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ABAD1D-B001-41F4-B0DB-39C17F81C5CC}"/>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3718384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F10D9-B5D2-4648-B3E7-7C6AD48FCE6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A564D6-3831-458F-AA22-AA203EA376E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4D2EBF-A09F-45FE-B55D-6042AE96561D}"/>
              </a:ext>
            </a:extLst>
          </p:cNvPr>
          <p:cNvSpPr>
            <a:spLocks noGrp="1"/>
          </p:cNvSpPr>
          <p:nvPr>
            <p:ph type="dt" sz="half" idx="10"/>
          </p:nvPr>
        </p:nvSpPr>
        <p:spPr/>
        <p:txBody>
          <a:bodyPr/>
          <a:lstStyle/>
          <a:p>
            <a:fld id="{0410CD62-DFD7-4331-B93B-0F3B3C2D1F78}" type="datetimeFigureOut">
              <a:rPr lang="en-GB" smtClean="0"/>
              <a:t>13/03/2024</a:t>
            </a:fld>
            <a:endParaRPr lang="en-GB"/>
          </a:p>
        </p:txBody>
      </p:sp>
      <p:sp>
        <p:nvSpPr>
          <p:cNvPr id="5" name="Footer Placeholder 4">
            <a:extLst>
              <a:ext uri="{FF2B5EF4-FFF2-40B4-BE49-F238E27FC236}">
                <a16:creationId xmlns:a16="http://schemas.microsoft.com/office/drawing/2014/main" id="{00E05B48-35B4-4986-8A7E-D74CA9517C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34C74C-4022-4C1D-9D58-CA1E87471406}"/>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3925405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1EE92-D592-4B49-A8D5-FDE6DA0447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917498B-BC54-4594-B528-9691876A40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0FB41B1-B356-4802-BD78-2164E4C422A5}"/>
              </a:ext>
            </a:extLst>
          </p:cNvPr>
          <p:cNvSpPr>
            <a:spLocks noGrp="1"/>
          </p:cNvSpPr>
          <p:nvPr>
            <p:ph type="dt" sz="half" idx="10"/>
          </p:nvPr>
        </p:nvSpPr>
        <p:spPr/>
        <p:txBody>
          <a:bodyPr/>
          <a:lstStyle/>
          <a:p>
            <a:fld id="{0410CD62-DFD7-4331-B93B-0F3B3C2D1F78}" type="datetimeFigureOut">
              <a:rPr lang="en-GB" smtClean="0"/>
              <a:t>13/03/2024</a:t>
            </a:fld>
            <a:endParaRPr lang="en-GB"/>
          </a:p>
        </p:txBody>
      </p:sp>
      <p:sp>
        <p:nvSpPr>
          <p:cNvPr id="5" name="Footer Placeholder 4">
            <a:extLst>
              <a:ext uri="{FF2B5EF4-FFF2-40B4-BE49-F238E27FC236}">
                <a16:creationId xmlns:a16="http://schemas.microsoft.com/office/drawing/2014/main" id="{F5664031-A6AC-4B81-B669-A4C561D543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C47143-B300-4B72-AB17-AAE68B31BAF2}"/>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1433874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E2813-BEE6-4569-A0AA-F0BD9CD6FF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66C861-5D8E-4C67-B9D9-5AD51CCFEB6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AF8282D-4132-45D8-B084-13BC30ACED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261F07F-6185-4DE9-9CEA-2EBF039AFBE8}"/>
              </a:ext>
            </a:extLst>
          </p:cNvPr>
          <p:cNvSpPr>
            <a:spLocks noGrp="1"/>
          </p:cNvSpPr>
          <p:nvPr>
            <p:ph type="dt" sz="half" idx="10"/>
          </p:nvPr>
        </p:nvSpPr>
        <p:spPr/>
        <p:txBody>
          <a:bodyPr/>
          <a:lstStyle/>
          <a:p>
            <a:fld id="{0410CD62-DFD7-4331-B93B-0F3B3C2D1F78}" type="datetimeFigureOut">
              <a:rPr lang="en-GB" smtClean="0"/>
              <a:t>13/03/2024</a:t>
            </a:fld>
            <a:endParaRPr lang="en-GB"/>
          </a:p>
        </p:txBody>
      </p:sp>
      <p:sp>
        <p:nvSpPr>
          <p:cNvPr id="6" name="Footer Placeholder 5">
            <a:extLst>
              <a:ext uri="{FF2B5EF4-FFF2-40B4-BE49-F238E27FC236}">
                <a16:creationId xmlns:a16="http://schemas.microsoft.com/office/drawing/2014/main" id="{C01E7D4A-0723-44F6-9A5B-BFABE91745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CADBDF-36D5-4E6F-A34F-C89E6A5AB52C}"/>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152095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D3F71-C4F8-48FA-BC7C-10B23906AF2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86B8F8-1714-4780-B10C-40E6B10231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8DB8C1-4A68-451B-9ECC-1CE936AA5A0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CABC29D-77B8-4F93-9060-6F706283CC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71DF3F8-6E98-42EE-B190-F8B8B549E01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C0E4D51-4B9F-48DD-97FF-826CB4860981}"/>
              </a:ext>
            </a:extLst>
          </p:cNvPr>
          <p:cNvSpPr>
            <a:spLocks noGrp="1"/>
          </p:cNvSpPr>
          <p:nvPr>
            <p:ph type="dt" sz="half" idx="10"/>
          </p:nvPr>
        </p:nvSpPr>
        <p:spPr/>
        <p:txBody>
          <a:bodyPr/>
          <a:lstStyle/>
          <a:p>
            <a:fld id="{0410CD62-DFD7-4331-B93B-0F3B3C2D1F78}" type="datetimeFigureOut">
              <a:rPr lang="en-GB" smtClean="0"/>
              <a:t>13/03/2024</a:t>
            </a:fld>
            <a:endParaRPr lang="en-GB"/>
          </a:p>
        </p:txBody>
      </p:sp>
      <p:sp>
        <p:nvSpPr>
          <p:cNvPr id="8" name="Footer Placeholder 7">
            <a:extLst>
              <a:ext uri="{FF2B5EF4-FFF2-40B4-BE49-F238E27FC236}">
                <a16:creationId xmlns:a16="http://schemas.microsoft.com/office/drawing/2014/main" id="{FCE4E514-9310-4FAB-AFD2-9E96C1423B7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722873-549E-4274-B4A1-4F61F5951F7B}"/>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4201979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E7C3-CC11-4F16-831E-28A723BDB6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309A2BE-037A-4C91-995B-BBED3DC42575}"/>
              </a:ext>
            </a:extLst>
          </p:cNvPr>
          <p:cNvSpPr>
            <a:spLocks noGrp="1"/>
          </p:cNvSpPr>
          <p:nvPr>
            <p:ph type="dt" sz="half" idx="10"/>
          </p:nvPr>
        </p:nvSpPr>
        <p:spPr/>
        <p:txBody>
          <a:bodyPr/>
          <a:lstStyle/>
          <a:p>
            <a:fld id="{0410CD62-DFD7-4331-B93B-0F3B3C2D1F78}" type="datetimeFigureOut">
              <a:rPr lang="en-GB" smtClean="0"/>
              <a:t>13/03/2024</a:t>
            </a:fld>
            <a:endParaRPr lang="en-GB"/>
          </a:p>
        </p:txBody>
      </p:sp>
      <p:sp>
        <p:nvSpPr>
          <p:cNvPr id="4" name="Footer Placeholder 3">
            <a:extLst>
              <a:ext uri="{FF2B5EF4-FFF2-40B4-BE49-F238E27FC236}">
                <a16:creationId xmlns:a16="http://schemas.microsoft.com/office/drawing/2014/main" id="{78833ECA-314F-4C89-816D-D99C80AB08A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1632A19-57A5-4853-8F2D-6205EE93FD60}"/>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292891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B3A8C2-778E-4356-8EE6-35C3C40B0618}"/>
              </a:ext>
            </a:extLst>
          </p:cNvPr>
          <p:cNvSpPr>
            <a:spLocks noGrp="1"/>
          </p:cNvSpPr>
          <p:nvPr>
            <p:ph type="dt" sz="half" idx="10"/>
          </p:nvPr>
        </p:nvSpPr>
        <p:spPr/>
        <p:txBody>
          <a:bodyPr/>
          <a:lstStyle/>
          <a:p>
            <a:fld id="{0410CD62-DFD7-4331-B93B-0F3B3C2D1F78}" type="datetimeFigureOut">
              <a:rPr lang="en-GB" smtClean="0"/>
              <a:t>13/03/2024</a:t>
            </a:fld>
            <a:endParaRPr lang="en-GB"/>
          </a:p>
        </p:txBody>
      </p:sp>
      <p:sp>
        <p:nvSpPr>
          <p:cNvPr id="3" name="Footer Placeholder 2">
            <a:extLst>
              <a:ext uri="{FF2B5EF4-FFF2-40B4-BE49-F238E27FC236}">
                <a16:creationId xmlns:a16="http://schemas.microsoft.com/office/drawing/2014/main" id="{871DF0CF-7CE0-44A2-AB36-E25AC442F28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4BDA6A-E1BC-44B8-9D08-5DDE5889C898}"/>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1697047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CFFAD-A5CC-434E-B0F7-6124742394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9501DFD-C9EE-43EF-958B-49AF3C0349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719E8F7-D956-440E-990C-53E0CB258A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60D53CB-24E4-41DC-B1D3-1659B234ED0F}"/>
              </a:ext>
            </a:extLst>
          </p:cNvPr>
          <p:cNvSpPr>
            <a:spLocks noGrp="1"/>
          </p:cNvSpPr>
          <p:nvPr>
            <p:ph type="dt" sz="half" idx="10"/>
          </p:nvPr>
        </p:nvSpPr>
        <p:spPr/>
        <p:txBody>
          <a:bodyPr/>
          <a:lstStyle/>
          <a:p>
            <a:fld id="{0410CD62-DFD7-4331-B93B-0F3B3C2D1F78}" type="datetimeFigureOut">
              <a:rPr lang="en-GB" smtClean="0"/>
              <a:t>13/03/2024</a:t>
            </a:fld>
            <a:endParaRPr lang="en-GB"/>
          </a:p>
        </p:txBody>
      </p:sp>
      <p:sp>
        <p:nvSpPr>
          <p:cNvPr id="6" name="Footer Placeholder 5">
            <a:extLst>
              <a:ext uri="{FF2B5EF4-FFF2-40B4-BE49-F238E27FC236}">
                <a16:creationId xmlns:a16="http://schemas.microsoft.com/office/drawing/2014/main" id="{A0892062-D8FF-4260-821E-72B6C7374C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9A3B91-12A2-4AC9-95C7-804CCE428F4A}"/>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2858365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792A-F6DF-4A7B-9BE8-AE2729BA8D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057DEB0-ED5D-4187-91D6-7E94A81A2C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2D26346-C15B-4C99-ABE5-9D3C225C14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9572C1-E3BD-4715-A081-7F7E2F26FD6F}"/>
              </a:ext>
            </a:extLst>
          </p:cNvPr>
          <p:cNvSpPr>
            <a:spLocks noGrp="1"/>
          </p:cNvSpPr>
          <p:nvPr>
            <p:ph type="dt" sz="half" idx="10"/>
          </p:nvPr>
        </p:nvSpPr>
        <p:spPr/>
        <p:txBody>
          <a:bodyPr/>
          <a:lstStyle/>
          <a:p>
            <a:fld id="{0410CD62-DFD7-4331-B93B-0F3B3C2D1F78}" type="datetimeFigureOut">
              <a:rPr lang="en-GB" smtClean="0"/>
              <a:t>13/03/2024</a:t>
            </a:fld>
            <a:endParaRPr lang="en-GB"/>
          </a:p>
        </p:txBody>
      </p:sp>
      <p:sp>
        <p:nvSpPr>
          <p:cNvPr id="6" name="Footer Placeholder 5">
            <a:extLst>
              <a:ext uri="{FF2B5EF4-FFF2-40B4-BE49-F238E27FC236}">
                <a16:creationId xmlns:a16="http://schemas.microsoft.com/office/drawing/2014/main" id="{6A2EA8B1-8E50-46D2-AC91-824837ABF3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84DAB3-F8C6-4FE6-BD6A-7B35833E7DCE}"/>
              </a:ext>
            </a:extLst>
          </p:cNvPr>
          <p:cNvSpPr>
            <a:spLocks noGrp="1"/>
          </p:cNvSpPr>
          <p:nvPr>
            <p:ph type="sldNum" sz="quarter" idx="12"/>
          </p:nvPr>
        </p:nvSpPr>
        <p:spPr/>
        <p:txBody>
          <a:bodyPr/>
          <a:lstStyle/>
          <a:p>
            <a:fld id="{1B70F011-F65C-4EBA-B09F-6DAB437A6398}" type="slidenum">
              <a:rPr lang="en-GB" smtClean="0"/>
              <a:t>‹#›</a:t>
            </a:fld>
            <a:endParaRPr lang="en-GB"/>
          </a:p>
        </p:txBody>
      </p:sp>
    </p:spTree>
    <p:extLst>
      <p:ext uri="{BB962C8B-B14F-4D97-AF65-F5344CB8AC3E}">
        <p14:creationId xmlns:p14="http://schemas.microsoft.com/office/powerpoint/2010/main" val="812340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24C5AB-1768-432B-A1D2-69561D5B38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F15668-8A07-45E5-8CD8-A8AB426A32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9999A3-C318-468F-B8B7-66F3278A2D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0CD62-DFD7-4331-B93B-0F3B3C2D1F78}" type="datetimeFigureOut">
              <a:rPr lang="en-GB" smtClean="0"/>
              <a:t>13/03/2024</a:t>
            </a:fld>
            <a:endParaRPr lang="en-GB"/>
          </a:p>
        </p:txBody>
      </p:sp>
      <p:sp>
        <p:nvSpPr>
          <p:cNvPr id="5" name="Footer Placeholder 4">
            <a:extLst>
              <a:ext uri="{FF2B5EF4-FFF2-40B4-BE49-F238E27FC236}">
                <a16:creationId xmlns:a16="http://schemas.microsoft.com/office/drawing/2014/main" id="{AA79718B-FE1E-4477-8403-81D5759C89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C9BFC7F-4EEB-4FB3-B512-8F34459011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0F011-F65C-4EBA-B09F-6DAB437A6398}" type="slidenum">
              <a:rPr lang="en-GB" smtClean="0"/>
              <a:t>‹#›</a:t>
            </a:fld>
            <a:endParaRPr lang="en-GB"/>
          </a:p>
        </p:txBody>
      </p:sp>
    </p:spTree>
    <p:extLst>
      <p:ext uri="{BB962C8B-B14F-4D97-AF65-F5344CB8AC3E}">
        <p14:creationId xmlns:p14="http://schemas.microsoft.com/office/powerpoint/2010/main" val="1297067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Elbow Connector 63"/>
          <p:cNvCxnSpPr/>
          <p:nvPr/>
        </p:nvCxnSpPr>
        <p:spPr>
          <a:xfrm flipV="1">
            <a:off x="3879552" y="4864772"/>
            <a:ext cx="1813654" cy="767915"/>
          </a:xfrm>
          <a:prstGeom prst="bentConnector3">
            <a:avLst>
              <a:gd name="adj1" fmla="val 100418"/>
            </a:avLst>
          </a:prstGeom>
          <a:ln w="19050">
            <a:solidFill>
              <a:srgbClr val="0070C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123" name="Rectangle 122"/>
          <p:cNvSpPr/>
          <p:nvPr/>
        </p:nvSpPr>
        <p:spPr>
          <a:xfrm>
            <a:off x="8463431" y="779719"/>
            <a:ext cx="3476154" cy="5918262"/>
          </a:xfrm>
          <a:prstGeom prst="rect">
            <a:avLst/>
          </a:prstGeom>
          <a:solidFill>
            <a:srgbClr val="F9DFCB"/>
          </a:solidFill>
          <a:ln>
            <a:noFill/>
          </a:ln>
        </p:spPr>
        <p:style>
          <a:lnRef idx="2">
            <a:schemeClr val="accent4"/>
          </a:lnRef>
          <a:fillRef idx="1">
            <a:schemeClr val="lt1"/>
          </a:fillRef>
          <a:effectRef idx="0">
            <a:schemeClr val="accent4"/>
          </a:effectRef>
          <a:fontRef idx="minor">
            <a:schemeClr val="dk1"/>
          </a:fontRef>
        </p:style>
        <p:txBody>
          <a:bodyPr rtlCol="0" anchor="ctr"/>
          <a:lstStyle/>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r>
              <a:rPr lang="en-US" dirty="0"/>
              <a:t>Publishers</a:t>
            </a:r>
          </a:p>
        </p:txBody>
      </p:sp>
      <p:sp>
        <p:nvSpPr>
          <p:cNvPr id="122" name="Rectangle 121"/>
          <p:cNvSpPr/>
          <p:nvPr/>
        </p:nvSpPr>
        <p:spPr>
          <a:xfrm>
            <a:off x="4801925" y="779719"/>
            <a:ext cx="3661506" cy="5918262"/>
          </a:xfrm>
          <a:prstGeom prst="rect">
            <a:avLst/>
          </a:prstGeom>
          <a:solidFill>
            <a:schemeClr val="accent6">
              <a:lumMod val="20000"/>
              <a:lumOff val="80000"/>
            </a:schemeClr>
          </a:solidFill>
          <a:ln>
            <a:noFill/>
          </a:ln>
        </p:spPr>
        <p:style>
          <a:lnRef idx="2">
            <a:schemeClr val="accent4"/>
          </a:lnRef>
          <a:fillRef idx="1">
            <a:schemeClr val="lt1"/>
          </a:fillRef>
          <a:effectRef idx="0">
            <a:schemeClr val="accent4"/>
          </a:effectRef>
          <a:fontRef idx="minor">
            <a:schemeClr val="dk1"/>
          </a:fontRef>
        </p:style>
        <p:txBody>
          <a:bodyPr rtlCol="0" anchor="ctr"/>
          <a:lstStyle/>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r>
              <a:rPr lang="en-US" dirty="0"/>
              <a:t>Publishing platforms</a:t>
            </a:r>
          </a:p>
        </p:txBody>
      </p:sp>
      <p:sp>
        <p:nvSpPr>
          <p:cNvPr id="121" name="Rectangle 120"/>
          <p:cNvSpPr/>
          <p:nvPr/>
        </p:nvSpPr>
        <p:spPr>
          <a:xfrm>
            <a:off x="2367050" y="779720"/>
            <a:ext cx="2432717" cy="5918261"/>
          </a:xfrm>
          <a:prstGeom prst="rect">
            <a:avLst/>
          </a:prstGeom>
          <a:solidFill>
            <a:schemeClr val="accent1">
              <a:lumMod val="20000"/>
              <a:lumOff val="80000"/>
            </a:schemeClr>
          </a:solidFill>
          <a:ln>
            <a:noFill/>
          </a:ln>
        </p:spPr>
        <p:style>
          <a:lnRef idx="2">
            <a:schemeClr val="accent4"/>
          </a:lnRef>
          <a:fillRef idx="1">
            <a:schemeClr val="lt1"/>
          </a:fillRef>
          <a:effectRef idx="0">
            <a:schemeClr val="accent4"/>
          </a:effectRef>
          <a:fontRef idx="minor">
            <a:schemeClr val="dk1"/>
          </a:fontRef>
        </p:style>
        <p:txBody>
          <a:bodyPr rtlCol="0" anchor="ctr"/>
          <a:lstStyle/>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endParaRPr lang="en-US" dirty="0"/>
          </a:p>
          <a:p>
            <a:pPr algn="ctr">
              <a:lnSpc>
                <a:spcPct val="90000"/>
              </a:lnSpc>
            </a:pPr>
            <a:r>
              <a:rPr lang="en-US" dirty="0"/>
              <a:t>Repositories</a:t>
            </a:r>
          </a:p>
        </p:txBody>
      </p:sp>
      <p:cxnSp>
        <p:nvCxnSpPr>
          <p:cNvPr id="107" name="Elbow Connector 106"/>
          <p:cNvCxnSpPr/>
          <p:nvPr/>
        </p:nvCxnSpPr>
        <p:spPr>
          <a:xfrm flipV="1">
            <a:off x="3969692" y="4851012"/>
            <a:ext cx="1624119" cy="616042"/>
          </a:xfrm>
          <a:prstGeom prst="bentConnector2">
            <a:avLst/>
          </a:prstGeom>
          <a:ln w="19050">
            <a:solidFill>
              <a:srgbClr val="00B05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09" name="Elbow Connector 108"/>
          <p:cNvCxnSpPr/>
          <p:nvPr/>
        </p:nvCxnSpPr>
        <p:spPr>
          <a:xfrm flipV="1">
            <a:off x="6158859" y="4290873"/>
            <a:ext cx="735207" cy="356575"/>
          </a:xfrm>
          <a:prstGeom prst="bentConnector3">
            <a:avLst>
              <a:gd name="adj1" fmla="val 72613"/>
            </a:avLst>
          </a:prstGeom>
          <a:ln w="19050">
            <a:solidFill>
              <a:srgbClr val="00B05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p:nvPr/>
        </p:nvCxnSpPr>
        <p:spPr>
          <a:xfrm rot="5400000" flipH="1" flipV="1">
            <a:off x="5244487" y="2029807"/>
            <a:ext cx="2459543" cy="1894575"/>
          </a:xfrm>
          <a:prstGeom prst="bentConnector3">
            <a:avLst>
              <a:gd name="adj1" fmla="val 22962"/>
            </a:avLst>
          </a:prstGeom>
          <a:ln w="19050">
            <a:solidFill>
              <a:srgbClr val="00B05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75" name="Elbow Connector 74"/>
          <p:cNvCxnSpPr>
            <a:stCxn id="37" idx="3"/>
          </p:cNvCxnSpPr>
          <p:nvPr/>
        </p:nvCxnSpPr>
        <p:spPr>
          <a:xfrm rot="5400000" flipH="1" flipV="1">
            <a:off x="5339191" y="2040080"/>
            <a:ext cx="2482583" cy="1912383"/>
          </a:xfrm>
          <a:prstGeom prst="bentConnector3">
            <a:avLst>
              <a:gd name="adj1" fmla="val 19613"/>
            </a:avLst>
          </a:prstGeom>
          <a:ln w="19050">
            <a:solidFill>
              <a:srgbClr val="0070C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13199" y="-33759"/>
            <a:ext cx="6130772" cy="762000"/>
          </a:xfrm>
        </p:spPr>
        <p:txBody>
          <a:bodyPr/>
          <a:lstStyle/>
          <a:p>
            <a:r>
              <a:rPr lang="en-US" dirty="0"/>
              <a:t>Content flow</a:t>
            </a:r>
          </a:p>
        </p:txBody>
      </p:sp>
      <p:sp>
        <p:nvSpPr>
          <p:cNvPr id="3" name="Slide Number Placeholder 2"/>
          <p:cNvSpPr>
            <a:spLocks noGrp="1"/>
          </p:cNvSpPr>
          <p:nvPr>
            <p:ph type="sldNum" sz="quarter" idx="12"/>
          </p:nvPr>
        </p:nvSpPr>
        <p:spPr/>
        <p:txBody>
          <a:bodyPr/>
          <a:lstStyle/>
          <a:p>
            <a:fld id="{00DE720E-C72B-42F0-AD69-52D60E3C605E}" type="slidenum">
              <a:rPr lang="en-US" smtClean="0"/>
              <a:t>1</a:t>
            </a:fld>
            <a:endParaRPr lang="en-US"/>
          </a:p>
        </p:txBody>
      </p:sp>
      <p:grpSp>
        <p:nvGrpSpPr>
          <p:cNvPr id="12" name="Group 11"/>
          <p:cNvGrpSpPr/>
          <p:nvPr/>
        </p:nvGrpSpPr>
        <p:grpSpPr>
          <a:xfrm>
            <a:off x="213200" y="2420069"/>
            <a:ext cx="853439" cy="747212"/>
            <a:chOff x="167156" y="3418737"/>
            <a:chExt cx="853439" cy="747212"/>
          </a:xfrm>
        </p:grpSpPr>
        <p:pic>
          <p:nvPicPr>
            <p:cNvPr id="13" name="Picture 5" descr="C:\Users\domindan\Documents\HP\Admin\Templates\Icons\Web and communication\Web-Communications_Icons\Hot_topics\Hot_topics_RGB\Hot_topics_RGB_blue_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269" y="3418737"/>
              <a:ext cx="483045" cy="27197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67156" y="3704284"/>
              <a:ext cx="853439" cy="461665"/>
            </a:xfrm>
            <a:prstGeom prst="rect">
              <a:avLst/>
            </a:prstGeom>
            <a:noFill/>
          </p:spPr>
          <p:txBody>
            <a:bodyPr wrap="square" rtlCol="0">
              <a:spAutoFit/>
            </a:bodyPr>
            <a:lstStyle/>
            <a:p>
              <a:pPr algn="ctr" defTabSz="430213">
                <a:spcAft>
                  <a:spcPts val="400"/>
                </a:spcAft>
                <a:buSzPct val="100000"/>
              </a:pPr>
              <a:r>
                <a:rPr lang="en-US" sz="1200" b="1" dirty="0">
                  <a:solidFill>
                    <a:srgbClr val="C03854"/>
                  </a:solidFill>
                  <a:latin typeface="HP Simplified" pitchFamily="34" charset="0"/>
                  <a:cs typeface="HP Simplified" pitchFamily="34" charset="0"/>
                </a:rPr>
                <a:t>Campaign assets</a:t>
              </a:r>
            </a:p>
          </p:txBody>
        </p:sp>
      </p:grpSp>
      <p:grpSp>
        <p:nvGrpSpPr>
          <p:cNvPr id="15" name="Group 14"/>
          <p:cNvGrpSpPr/>
          <p:nvPr/>
        </p:nvGrpSpPr>
        <p:grpSpPr>
          <a:xfrm>
            <a:off x="15321" y="3462252"/>
            <a:ext cx="1272601" cy="956780"/>
            <a:chOff x="934873" y="1546312"/>
            <a:chExt cx="1272601" cy="956780"/>
          </a:xfrm>
          <a:solidFill>
            <a:schemeClr val="bg1"/>
          </a:solidFill>
        </p:grpSpPr>
        <p:pic>
          <p:nvPicPr>
            <p:cNvPr id="16" name="Picture 3" descr="C:\Users\domindan\Documents\HP\Admin\Templates\Icons\Feature\Feature_Icons\Camera\Camera_RGB\Camera_RGB_blue_NT.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77285" y="1546312"/>
              <a:ext cx="475895" cy="408948"/>
            </a:xfrm>
            <a:prstGeom prst="rect">
              <a:avLst/>
            </a:prstGeom>
            <a:grpFill/>
            <a:ln>
              <a:noFill/>
            </a:ln>
          </p:spPr>
        </p:pic>
        <p:sp>
          <p:nvSpPr>
            <p:cNvPr id="17" name="TextBox 16"/>
            <p:cNvSpPr txBox="1"/>
            <p:nvPr/>
          </p:nvSpPr>
          <p:spPr>
            <a:xfrm>
              <a:off x="934873" y="1990131"/>
              <a:ext cx="1272601" cy="512961"/>
            </a:xfrm>
            <a:prstGeom prst="rect">
              <a:avLst/>
            </a:prstGeom>
            <a:grpFill/>
            <a:ln>
              <a:noFill/>
            </a:ln>
          </p:spPr>
          <p:txBody>
            <a:bodyPr wrap="square" rtlCol="0">
              <a:spAutoFit/>
            </a:bodyPr>
            <a:lstStyle/>
            <a:p>
              <a:pPr algn="ctr" defTabSz="430213">
                <a:spcAft>
                  <a:spcPts val="400"/>
                </a:spcAft>
                <a:buSzPct val="100000"/>
              </a:pPr>
              <a:r>
                <a:rPr lang="en-US" sz="1200" b="1" dirty="0">
                  <a:solidFill>
                    <a:schemeClr val="accent1"/>
                  </a:solidFill>
                  <a:latin typeface="HP Simplified" pitchFamily="34" charset="0"/>
                  <a:cs typeface="HP Simplified" pitchFamily="34" charset="0"/>
                </a:rPr>
                <a:t>Image: Product </a:t>
              </a:r>
            </a:p>
            <a:p>
              <a:pPr algn="ctr" defTabSz="430213">
                <a:spcAft>
                  <a:spcPts val="400"/>
                </a:spcAft>
                <a:buSzPct val="100000"/>
              </a:pPr>
              <a:r>
                <a:rPr lang="en-US" sz="1200" b="1" dirty="0">
                  <a:solidFill>
                    <a:schemeClr val="accent1"/>
                  </a:solidFill>
                  <a:latin typeface="HP Simplified" pitchFamily="34" charset="0"/>
                  <a:cs typeface="HP Simplified" pitchFamily="34" charset="0"/>
                </a:rPr>
                <a:t>Lifestyle</a:t>
              </a:r>
            </a:p>
          </p:txBody>
        </p:sp>
      </p:grpSp>
      <p:grpSp>
        <p:nvGrpSpPr>
          <p:cNvPr id="18" name="Group 17"/>
          <p:cNvGrpSpPr/>
          <p:nvPr/>
        </p:nvGrpSpPr>
        <p:grpSpPr>
          <a:xfrm>
            <a:off x="123841" y="4647448"/>
            <a:ext cx="968682" cy="771927"/>
            <a:chOff x="81465" y="1035254"/>
            <a:chExt cx="968682" cy="771927"/>
          </a:xfrm>
        </p:grpSpPr>
        <p:pic>
          <p:nvPicPr>
            <p:cNvPr id="19" name="Picture 2" descr="C:\Users\domindan\Documents\HP\Admin\Templates\Icons\Feature\Feature_Icons\Video\Video_RGB\Video_RGB_blue_NT.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8330" y="1035254"/>
              <a:ext cx="490195" cy="25051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81465" y="1345516"/>
              <a:ext cx="968682" cy="461665"/>
            </a:xfrm>
            <a:prstGeom prst="rect">
              <a:avLst/>
            </a:prstGeom>
            <a:noFill/>
          </p:spPr>
          <p:txBody>
            <a:bodyPr wrap="square" rtlCol="0">
              <a:spAutoFit/>
            </a:bodyPr>
            <a:lstStyle/>
            <a:p>
              <a:pPr algn="ctr" defTabSz="430213">
                <a:spcAft>
                  <a:spcPts val="400"/>
                </a:spcAft>
                <a:buSzPct val="100000"/>
              </a:pPr>
              <a:r>
                <a:rPr lang="en-US" sz="1200" b="1" dirty="0">
                  <a:solidFill>
                    <a:schemeClr val="accent2"/>
                  </a:solidFill>
                  <a:latin typeface="HP Simplified" pitchFamily="34" charset="0"/>
                  <a:cs typeface="HP Simplified" pitchFamily="34" charset="0"/>
                </a:rPr>
                <a:t>Product videos</a:t>
              </a:r>
            </a:p>
          </p:txBody>
        </p:sp>
      </p:grpSp>
      <p:sp>
        <p:nvSpPr>
          <p:cNvPr id="23" name="TextBox 22"/>
          <p:cNvSpPr txBox="1"/>
          <p:nvPr/>
        </p:nvSpPr>
        <p:spPr>
          <a:xfrm>
            <a:off x="123842" y="6213393"/>
            <a:ext cx="1005171" cy="276999"/>
          </a:xfrm>
          <a:prstGeom prst="rect">
            <a:avLst/>
          </a:prstGeom>
          <a:noFill/>
        </p:spPr>
        <p:txBody>
          <a:bodyPr wrap="square" rtlCol="0">
            <a:spAutoFit/>
          </a:bodyPr>
          <a:lstStyle/>
          <a:p>
            <a:pPr algn="ctr" defTabSz="430213">
              <a:spcAft>
                <a:spcPts val="400"/>
              </a:spcAft>
              <a:buSzPct val="100000"/>
            </a:pPr>
            <a:r>
              <a:rPr lang="en-US" sz="1200" b="1" dirty="0">
                <a:solidFill>
                  <a:srgbClr val="00B050"/>
                </a:solidFill>
                <a:latin typeface="HP Simplified" pitchFamily="34" charset="0"/>
                <a:cs typeface="HP Simplified" pitchFamily="34" charset="0"/>
              </a:rPr>
              <a:t>Documents</a:t>
            </a:r>
          </a:p>
        </p:txBody>
      </p:sp>
      <p:pic>
        <p:nvPicPr>
          <p:cNvPr id="6" name="Picture 5"/>
          <p:cNvPicPr>
            <a:picLocks noChangeAspect="1"/>
          </p:cNvPicPr>
          <p:nvPr/>
        </p:nvPicPr>
        <p:blipFill>
          <a:blip r:embed="rId6"/>
          <a:stretch>
            <a:fillRect/>
          </a:stretch>
        </p:blipFill>
        <p:spPr>
          <a:xfrm>
            <a:off x="294917" y="5582653"/>
            <a:ext cx="647951" cy="583956"/>
          </a:xfrm>
          <a:prstGeom prst="rect">
            <a:avLst/>
          </a:prstGeom>
        </p:spPr>
      </p:pic>
      <p:grpSp>
        <p:nvGrpSpPr>
          <p:cNvPr id="25" name="Group 24"/>
          <p:cNvGrpSpPr/>
          <p:nvPr/>
        </p:nvGrpSpPr>
        <p:grpSpPr>
          <a:xfrm>
            <a:off x="172249" y="1228123"/>
            <a:ext cx="1005171" cy="988519"/>
            <a:chOff x="71367" y="4217743"/>
            <a:chExt cx="1005171" cy="988519"/>
          </a:xfrm>
        </p:grpSpPr>
        <p:pic>
          <p:nvPicPr>
            <p:cNvPr id="26" name="Picture 6" descr="C:\Users\domindan\Documents\HP\Admin\Templates\Icons\Web and communication\Web-Communications_Icons\Document\Document_RGB\Document_RGB_blue_NT.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9751" y="4217743"/>
              <a:ext cx="384930" cy="495810"/>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71367" y="4744597"/>
              <a:ext cx="1005171" cy="461665"/>
            </a:xfrm>
            <a:prstGeom prst="rect">
              <a:avLst/>
            </a:prstGeom>
            <a:noFill/>
          </p:spPr>
          <p:txBody>
            <a:bodyPr wrap="square" rtlCol="0">
              <a:spAutoFit/>
            </a:bodyPr>
            <a:lstStyle/>
            <a:p>
              <a:pPr algn="ctr" defTabSz="430213">
                <a:spcAft>
                  <a:spcPts val="400"/>
                </a:spcAft>
                <a:buSzPct val="100000"/>
              </a:pPr>
              <a:r>
                <a:rPr lang="en-US" sz="1200" b="1" dirty="0">
                  <a:solidFill>
                    <a:srgbClr val="FFC000"/>
                  </a:solidFill>
                  <a:latin typeface="HP Simplified" pitchFamily="34" charset="0"/>
                  <a:cs typeface="HP Simplified" pitchFamily="34" charset="0"/>
                </a:rPr>
                <a:t>Messaging &amp; specs</a:t>
              </a:r>
            </a:p>
          </p:txBody>
        </p:sp>
      </p:grpSp>
      <p:sp>
        <p:nvSpPr>
          <p:cNvPr id="32" name="Round Diagonal Corner Rectangle 31"/>
          <p:cNvSpPr>
            <a:spLocks/>
          </p:cNvSpPr>
          <p:nvPr/>
        </p:nvSpPr>
        <p:spPr>
          <a:xfrm>
            <a:off x="2922968" y="3123087"/>
            <a:ext cx="1090664" cy="678331"/>
          </a:xfrm>
          <a:prstGeom prst="round2DiagRect">
            <a:avLst>
              <a:gd name="adj1" fmla="val 0"/>
              <a:gd name="adj2" fmla="val 11541"/>
            </a:avLst>
          </a:prstGeom>
          <a:solidFill>
            <a:schemeClr val="accent1"/>
          </a:solidFill>
          <a:ln w="190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US" sz="1600" dirty="0"/>
              <a:t>Asset Hub</a:t>
            </a:r>
          </a:p>
        </p:txBody>
      </p:sp>
      <p:sp>
        <p:nvSpPr>
          <p:cNvPr id="33" name="Round Diagonal Corner Rectangle 32"/>
          <p:cNvSpPr>
            <a:spLocks/>
          </p:cNvSpPr>
          <p:nvPr/>
        </p:nvSpPr>
        <p:spPr>
          <a:xfrm>
            <a:off x="2922968" y="1133775"/>
            <a:ext cx="1090664" cy="626827"/>
          </a:xfrm>
          <a:prstGeom prst="round2DiagRect">
            <a:avLst>
              <a:gd name="adj1" fmla="val 0"/>
              <a:gd name="adj2" fmla="val 11541"/>
            </a:avLst>
          </a:prstGeom>
          <a:solidFill>
            <a:schemeClr val="accent1"/>
          </a:solidFill>
          <a:ln w="190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US" sz="1600" dirty="0"/>
              <a:t>PRISM</a:t>
            </a:r>
          </a:p>
        </p:txBody>
      </p:sp>
      <p:sp>
        <p:nvSpPr>
          <p:cNvPr id="34" name="Round Diagonal Corner Rectangle 33"/>
          <p:cNvSpPr>
            <a:spLocks/>
          </p:cNvSpPr>
          <p:nvPr/>
        </p:nvSpPr>
        <p:spPr>
          <a:xfrm>
            <a:off x="2909507" y="5127889"/>
            <a:ext cx="1090664" cy="678331"/>
          </a:xfrm>
          <a:prstGeom prst="round2DiagRect">
            <a:avLst>
              <a:gd name="adj1" fmla="val 0"/>
              <a:gd name="adj2" fmla="val 11541"/>
            </a:avLst>
          </a:prstGeom>
          <a:solidFill>
            <a:schemeClr val="accent1"/>
          </a:solidFill>
          <a:ln w="190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US" sz="1600" dirty="0"/>
              <a:t>Concentra</a:t>
            </a:r>
          </a:p>
        </p:txBody>
      </p:sp>
      <p:sp>
        <p:nvSpPr>
          <p:cNvPr id="35" name="Round Diagonal Corner Rectangle 34"/>
          <p:cNvSpPr>
            <a:spLocks/>
          </p:cNvSpPr>
          <p:nvPr/>
        </p:nvSpPr>
        <p:spPr>
          <a:xfrm>
            <a:off x="6909774" y="3857326"/>
            <a:ext cx="1189646" cy="561706"/>
          </a:xfrm>
          <a:prstGeom prst="round2DiagRect">
            <a:avLst>
              <a:gd name="adj1" fmla="val 0"/>
              <a:gd name="adj2" fmla="val 11541"/>
            </a:avLst>
          </a:prstGeom>
          <a:solidFill>
            <a:schemeClr val="accent1"/>
          </a:solidFill>
          <a:ln w="190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US" sz="1400" dirty="0"/>
              <a:t>CAP</a:t>
            </a:r>
          </a:p>
        </p:txBody>
      </p:sp>
      <p:sp>
        <p:nvSpPr>
          <p:cNvPr id="36" name="Round Diagonal Corner Rectangle 35"/>
          <p:cNvSpPr>
            <a:spLocks/>
          </p:cNvSpPr>
          <p:nvPr/>
        </p:nvSpPr>
        <p:spPr>
          <a:xfrm>
            <a:off x="6909774" y="1167990"/>
            <a:ext cx="1189646" cy="561706"/>
          </a:xfrm>
          <a:prstGeom prst="round2DiagRect">
            <a:avLst>
              <a:gd name="adj1" fmla="val 0"/>
              <a:gd name="adj2" fmla="val 11541"/>
            </a:avLst>
          </a:prstGeom>
          <a:solidFill>
            <a:schemeClr val="accent1"/>
          </a:solidFill>
          <a:ln w="190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US" sz="1400" dirty="0"/>
              <a:t>TRIDION</a:t>
            </a:r>
          </a:p>
        </p:txBody>
      </p:sp>
      <p:sp>
        <p:nvSpPr>
          <p:cNvPr id="38" name="Round Diagonal Corner Rectangle 37"/>
          <p:cNvSpPr>
            <a:spLocks/>
          </p:cNvSpPr>
          <p:nvPr/>
        </p:nvSpPr>
        <p:spPr>
          <a:xfrm>
            <a:off x="5004540" y="2593778"/>
            <a:ext cx="1189646" cy="613451"/>
          </a:xfrm>
          <a:prstGeom prst="round2DiagRect">
            <a:avLst>
              <a:gd name="adj1" fmla="val 0"/>
              <a:gd name="adj2" fmla="val 11541"/>
            </a:avLst>
          </a:prstGeom>
          <a:solidFill>
            <a:schemeClr val="accent1"/>
          </a:solidFill>
          <a:ln w="190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US" sz="1400" dirty="0" err="1"/>
              <a:t>BrightCove</a:t>
            </a:r>
            <a:endParaRPr lang="en-US" sz="1400" dirty="0"/>
          </a:p>
        </p:txBody>
      </p:sp>
      <p:sp>
        <p:nvSpPr>
          <p:cNvPr id="39" name="Flowchart: Process 38"/>
          <p:cNvSpPr/>
          <p:nvPr/>
        </p:nvSpPr>
        <p:spPr>
          <a:xfrm>
            <a:off x="9090329" y="779720"/>
            <a:ext cx="2239017" cy="624077"/>
          </a:xfrm>
          <a:prstGeom prst="flowChartProcess">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HP.COM</a:t>
            </a:r>
          </a:p>
        </p:txBody>
      </p:sp>
      <p:sp>
        <p:nvSpPr>
          <p:cNvPr id="44" name="Flowchart: Process 43"/>
          <p:cNvSpPr/>
          <p:nvPr/>
        </p:nvSpPr>
        <p:spPr>
          <a:xfrm>
            <a:off x="9090329" y="4240693"/>
            <a:ext cx="2239017" cy="624077"/>
          </a:xfrm>
          <a:prstGeom prst="flowChartProcess">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SALES CENTRAL – products tile</a:t>
            </a:r>
          </a:p>
        </p:txBody>
      </p:sp>
      <p:sp>
        <p:nvSpPr>
          <p:cNvPr id="45" name="Flowchart: Process 44"/>
          <p:cNvSpPr/>
          <p:nvPr/>
        </p:nvSpPr>
        <p:spPr>
          <a:xfrm>
            <a:off x="9095929" y="5467055"/>
            <a:ext cx="2239017" cy="624077"/>
          </a:xfrm>
          <a:prstGeom prst="flowChartProcess">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SYNDICATION (CNET)</a:t>
            </a:r>
          </a:p>
        </p:txBody>
      </p:sp>
      <p:sp>
        <p:nvSpPr>
          <p:cNvPr id="46" name="Flowchart: Process 45"/>
          <p:cNvSpPr/>
          <p:nvPr/>
        </p:nvSpPr>
        <p:spPr>
          <a:xfrm>
            <a:off x="9090329" y="2971537"/>
            <a:ext cx="2239017" cy="624077"/>
          </a:xfrm>
          <a:prstGeom prst="flowChartProcess">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VIDEO GALLERY</a:t>
            </a:r>
          </a:p>
          <a:p>
            <a:pPr algn="ctr"/>
            <a:r>
              <a:rPr lang="en-US" sz="1200" dirty="0"/>
              <a:t>www.hp.com/go/videos</a:t>
            </a:r>
          </a:p>
        </p:txBody>
      </p:sp>
      <p:sp>
        <p:nvSpPr>
          <p:cNvPr id="47" name="Flowchart: Process 46"/>
          <p:cNvSpPr/>
          <p:nvPr/>
        </p:nvSpPr>
        <p:spPr>
          <a:xfrm>
            <a:off x="9099791" y="1811172"/>
            <a:ext cx="2239017" cy="624077"/>
          </a:xfrm>
          <a:prstGeom prst="flowChartProcess">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HP ONLINE STORES</a:t>
            </a:r>
          </a:p>
        </p:txBody>
      </p:sp>
      <p:cxnSp>
        <p:nvCxnSpPr>
          <p:cNvPr id="24" name="Elbow Connector 23"/>
          <p:cNvCxnSpPr>
            <a:endCxn id="33" idx="2"/>
          </p:cNvCxnSpPr>
          <p:nvPr/>
        </p:nvCxnSpPr>
        <p:spPr>
          <a:xfrm>
            <a:off x="942868" y="1447188"/>
            <a:ext cx="1980101" cy="12700"/>
          </a:xfrm>
          <a:prstGeom prst="bentConnector3">
            <a:avLst>
              <a:gd name="adj1" fmla="val 50000"/>
            </a:avLst>
          </a:prstGeom>
          <a:ln w="19050">
            <a:solidFill>
              <a:srgbClr val="FFC000"/>
            </a:solidFill>
            <a:prstDash val="lgDash"/>
            <a:miter lim="800000"/>
            <a:tailEnd type="triangle"/>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33" idx="0"/>
            <a:endCxn id="62" idx="2"/>
          </p:cNvCxnSpPr>
          <p:nvPr/>
        </p:nvCxnSpPr>
        <p:spPr>
          <a:xfrm>
            <a:off x="4013633" y="1447188"/>
            <a:ext cx="1013127" cy="716"/>
          </a:xfrm>
          <a:prstGeom prst="bentConnector3">
            <a:avLst>
              <a:gd name="adj1" fmla="val 50000"/>
            </a:avLst>
          </a:prstGeom>
          <a:ln w="19050">
            <a:solidFill>
              <a:srgbClr val="FFC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50"/>
          <p:cNvCxnSpPr/>
          <p:nvPr/>
        </p:nvCxnSpPr>
        <p:spPr>
          <a:xfrm rot="16200000" flipH="1">
            <a:off x="5787297" y="2948283"/>
            <a:ext cx="1836805" cy="397513"/>
          </a:xfrm>
          <a:prstGeom prst="bentConnector3">
            <a:avLst>
              <a:gd name="adj1" fmla="val 100348"/>
            </a:avLst>
          </a:prstGeom>
          <a:ln w="19050">
            <a:solidFill>
              <a:srgbClr val="FFC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55" name="Elbow Connector 54"/>
          <p:cNvCxnSpPr>
            <a:stCxn id="36" idx="0"/>
            <a:endCxn id="39" idx="1"/>
          </p:cNvCxnSpPr>
          <p:nvPr/>
        </p:nvCxnSpPr>
        <p:spPr>
          <a:xfrm flipV="1">
            <a:off x="8099420" y="1091759"/>
            <a:ext cx="990908" cy="357085"/>
          </a:xfrm>
          <a:prstGeom prst="bentConnector3">
            <a:avLst/>
          </a:prstGeom>
          <a:ln w="19050">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35" idx="0"/>
            <a:endCxn id="44" idx="1"/>
          </p:cNvCxnSpPr>
          <p:nvPr/>
        </p:nvCxnSpPr>
        <p:spPr>
          <a:xfrm>
            <a:off x="8099420" y="4138179"/>
            <a:ext cx="990908" cy="414552"/>
          </a:xfrm>
          <a:prstGeom prst="bentConnector3">
            <a:avLst/>
          </a:prstGeom>
          <a:ln w="19050">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59" name="Elbow Connector 58"/>
          <p:cNvCxnSpPr>
            <a:stCxn id="35" idx="0"/>
            <a:endCxn id="45" idx="1"/>
          </p:cNvCxnSpPr>
          <p:nvPr/>
        </p:nvCxnSpPr>
        <p:spPr>
          <a:xfrm>
            <a:off x="8099420" y="4138179"/>
            <a:ext cx="996508" cy="1640914"/>
          </a:xfrm>
          <a:prstGeom prst="bentConnector3">
            <a:avLst/>
          </a:prstGeom>
          <a:ln w="19050">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61" name="Elbow Connector 60"/>
          <p:cNvCxnSpPr/>
          <p:nvPr/>
        </p:nvCxnSpPr>
        <p:spPr>
          <a:xfrm>
            <a:off x="1078173" y="2785425"/>
            <a:ext cx="1856330" cy="525803"/>
          </a:xfrm>
          <a:prstGeom prst="bentConnector3">
            <a:avLst>
              <a:gd name="adj1" fmla="val 65219"/>
            </a:avLst>
          </a:prstGeom>
          <a:ln w="19050">
            <a:solidFill>
              <a:srgbClr val="C03854"/>
            </a:solidFill>
            <a:prstDash val="dash"/>
            <a:miter lim="800000"/>
            <a:tailEnd type="triangle"/>
          </a:ln>
        </p:spPr>
        <p:style>
          <a:lnRef idx="1">
            <a:schemeClr val="accent1"/>
          </a:lnRef>
          <a:fillRef idx="0">
            <a:schemeClr val="accent1"/>
          </a:fillRef>
          <a:effectRef idx="0">
            <a:schemeClr val="accent1"/>
          </a:effectRef>
          <a:fontRef idx="minor">
            <a:schemeClr val="tx1"/>
          </a:fontRef>
        </p:style>
      </p:cxnSp>
      <p:cxnSp>
        <p:nvCxnSpPr>
          <p:cNvPr id="63" name="Elbow Connector 62"/>
          <p:cNvCxnSpPr>
            <a:endCxn id="32" idx="2"/>
          </p:cNvCxnSpPr>
          <p:nvPr/>
        </p:nvCxnSpPr>
        <p:spPr>
          <a:xfrm flipV="1">
            <a:off x="1197638" y="3462253"/>
            <a:ext cx="1725330" cy="350883"/>
          </a:xfrm>
          <a:prstGeom prst="bentConnector3">
            <a:avLst>
              <a:gd name="adj1" fmla="val 56023"/>
            </a:avLst>
          </a:prstGeom>
          <a:ln w="19050">
            <a:solidFill>
              <a:schemeClr val="accent1"/>
            </a:solidFill>
            <a:prstDash val="dash"/>
            <a:miter lim="800000"/>
            <a:tailEnd type="triangle"/>
          </a:ln>
        </p:spPr>
        <p:style>
          <a:lnRef idx="1">
            <a:schemeClr val="accent1"/>
          </a:lnRef>
          <a:fillRef idx="0">
            <a:schemeClr val="accent1"/>
          </a:fillRef>
          <a:effectRef idx="0">
            <a:schemeClr val="accent1"/>
          </a:effectRef>
          <a:fontRef idx="minor">
            <a:schemeClr val="tx1"/>
          </a:fontRef>
        </p:style>
      </p:cxnSp>
      <p:cxnSp>
        <p:nvCxnSpPr>
          <p:cNvPr id="65" name="Elbow Connector 64"/>
          <p:cNvCxnSpPr/>
          <p:nvPr/>
        </p:nvCxnSpPr>
        <p:spPr>
          <a:xfrm flipV="1">
            <a:off x="1104059" y="3641452"/>
            <a:ext cx="1830445" cy="1726290"/>
          </a:xfrm>
          <a:prstGeom prst="bentConnector3">
            <a:avLst>
              <a:gd name="adj1" fmla="val 63605"/>
            </a:avLst>
          </a:prstGeom>
          <a:ln w="38100">
            <a:solidFill>
              <a:schemeClr val="accent2"/>
            </a:solidFill>
            <a:prstDash val="dash"/>
            <a:miter lim="800000"/>
            <a:tailEnd type="triangle"/>
          </a:ln>
        </p:spPr>
        <p:style>
          <a:lnRef idx="1">
            <a:schemeClr val="accent1"/>
          </a:lnRef>
          <a:fillRef idx="0">
            <a:schemeClr val="accent1"/>
          </a:fillRef>
          <a:effectRef idx="0">
            <a:schemeClr val="accent1"/>
          </a:effectRef>
          <a:fontRef idx="minor">
            <a:schemeClr val="tx1"/>
          </a:fontRef>
        </p:style>
      </p:cxnSp>
      <p:cxnSp>
        <p:nvCxnSpPr>
          <p:cNvPr id="69" name="Elbow Connector 68"/>
          <p:cNvCxnSpPr>
            <a:stCxn id="6" idx="3"/>
            <a:endCxn id="34" idx="2"/>
          </p:cNvCxnSpPr>
          <p:nvPr/>
        </p:nvCxnSpPr>
        <p:spPr>
          <a:xfrm flipV="1">
            <a:off x="942867" y="5467055"/>
            <a:ext cx="1966640" cy="407577"/>
          </a:xfrm>
          <a:prstGeom prst="bentConnector3">
            <a:avLst>
              <a:gd name="adj1" fmla="val 67713"/>
            </a:avLst>
          </a:prstGeom>
          <a:ln w="19050">
            <a:solidFill>
              <a:srgbClr val="00B050"/>
            </a:solidFill>
            <a:prstDash val="dash"/>
            <a:miter lim="800000"/>
            <a:tailEnd type="triangle"/>
          </a:ln>
        </p:spPr>
        <p:style>
          <a:lnRef idx="1">
            <a:schemeClr val="accent1"/>
          </a:lnRef>
          <a:fillRef idx="0">
            <a:schemeClr val="accent1"/>
          </a:fillRef>
          <a:effectRef idx="0">
            <a:schemeClr val="accent1"/>
          </a:effectRef>
          <a:fontRef idx="minor">
            <a:schemeClr val="tx1"/>
          </a:fontRef>
        </p:style>
      </p:cxnSp>
      <p:cxnSp>
        <p:nvCxnSpPr>
          <p:cNvPr id="73" name="Elbow Connector 72"/>
          <p:cNvCxnSpPr/>
          <p:nvPr/>
        </p:nvCxnSpPr>
        <p:spPr>
          <a:xfrm rot="16200000" flipH="1">
            <a:off x="2745824" y="4451730"/>
            <a:ext cx="1317566" cy="3771"/>
          </a:xfrm>
          <a:prstGeom prst="bentConnector3">
            <a:avLst>
              <a:gd name="adj1" fmla="val 50000"/>
            </a:avLst>
          </a:prstGeom>
          <a:ln w="19050">
            <a:solidFill>
              <a:srgbClr val="0070C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543789" y="2374417"/>
            <a:ext cx="574431" cy="616695"/>
          </a:xfrm>
          <a:prstGeom prst="rect">
            <a:avLst/>
          </a:prstGeom>
          <a:noFill/>
        </p:spPr>
        <p:txBody>
          <a:bodyPr wrap="none" lIns="0" tIns="0" rIns="0" bIns="0" rtlCol="0">
            <a:noAutofit/>
          </a:bodyPr>
          <a:lstStyle/>
          <a:p>
            <a:pPr>
              <a:lnSpc>
                <a:spcPct val="90000"/>
              </a:lnSpc>
            </a:pPr>
            <a:r>
              <a:rPr lang="en-US" sz="800" i="1" dirty="0"/>
              <a:t>Only </a:t>
            </a:r>
          </a:p>
          <a:p>
            <a:pPr>
              <a:lnSpc>
                <a:spcPct val="90000"/>
              </a:lnSpc>
            </a:pPr>
            <a:r>
              <a:rPr lang="en-US" sz="800" i="1" dirty="0"/>
              <a:t>product </a:t>
            </a:r>
          </a:p>
          <a:p>
            <a:pPr>
              <a:lnSpc>
                <a:spcPct val="90000"/>
              </a:lnSpc>
            </a:pPr>
            <a:r>
              <a:rPr lang="en-US" sz="800" i="1" dirty="0"/>
              <a:t>images</a:t>
            </a:r>
          </a:p>
        </p:txBody>
      </p:sp>
      <p:sp>
        <p:nvSpPr>
          <p:cNvPr id="77" name="TextBox 76"/>
          <p:cNvSpPr txBox="1"/>
          <p:nvPr/>
        </p:nvSpPr>
        <p:spPr>
          <a:xfrm>
            <a:off x="3438138" y="4162551"/>
            <a:ext cx="1091740" cy="368100"/>
          </a:xfrm>
          <a:prstGeom prst="rect">
            <a:avLst/>
          </a:prstGeom>
          <a:noFill/>
        </p:spPr>
        <p:txBody>
          <a:bodyPr wrap="none" lIns="0" tIns="0" rIns="0" bIns="0" rtlCol="0">
            <a:noAutofit/>
          </a:bodyPr>
          <a:lstStyle/>
          <a:p>
            <a:pPr>
              <a:lnSpc>
                <a:spcPct val="90000"/>
              </a:lnSpc>
            </a:pPr>
            <a:r>
              <a:rPr lang="en-US" sz="900" i="1" dirty="0"/>
              <a:t>Product + lifestyle</a:t>
            </a:r>
          </a:p>
          <a:p>
            <a:pPr>
              <a:lnSpc>
                <a:spcPct val="90000"/>
              </a:lnSpc>
            </a:pPr>
            <a:r>
              <a:rPr lang="en-US" sz="900" i="1" dirty="0"/>
              <a:t>images</a:t>
            </a:r>
          </a:p>
        </p:txBody>
      </p:sp>
      <p:cxnSp>
        <p:nvCxnSpPr>
          <p:cNvPr id="79" name="Elbow Connector 78"/>
          <p:cNvCxnSpPr/>
          <p:nvPr/>
        </p:nvCxnSpPr>
        <p:spPr>
          <a:xfrm flipV="1">
            <a:off x="6280134" y="4180188"/>
            <a:ext cx="624322" cy="394895"/>
          </a:xfrm>
          <a:prstGeom prst="bentConnector3">
            <a:avLst>
              <a:gd name="adj1" fmla="val 50000"/>
            </a:avLst>
          </a:prstGeom>
          <a:ln w="19050">
            <a:solidFill>
              <a:srgbClr val="0070C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83" name="Elbow Connector 82"/>
          <p:cNvCxnSpPr>
            <a:stCxn id="32" idx="0"/>
            <a:endCxn id="38" idx="2"/>
          </p:cNvCxnSpPr>
          <p:nvPr/>
        </p:nvCxnSpPr>
        <p:spPr>
          <a:xfrm flipV="1">
            <a:off x="4013632" y="2900504"/>
            <a:ext cx="990908" cy="561749"/>
          </a:xfrm>
          <a:prstGeom prst="bentConnector3">
            <a:avLst/>
          </a:prstGeom>
          <a:ln w="38100">
            <a:solidFill>
              <a:schemeClr val="accent2"/>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85" name="Elbow Connector 84"/>
          <p:cNvCxnSpPr/>
          <p:nvPr/>
        </p:nvCxnSpPr>
        <p:spPr>
          <a:xfrm rot="16200000" flipH="1">
            <a:off x="6099790" y="3130762"/>
            <a:ext cx="1054167" cy="565803"/>
          </a:xfrm>
          <a:prstGeom prst="bentConnector3">
            <a:avLst>
              <a:gd name="adj1" fmla="val 100043"/>
            </a:avLst>
          </a:prstGeom>
          <a:ln w="38100">
            <a:solidFill>
              <a:schemeClr val="accent2"/>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97" name="Elbow Connector 96"/>
          <p:cNvCxnSpPr>
            <a:stCxn id="38" idx="0"/>
          </p:cNvCxnSpPr>
          <p:nvPr/>
        </p:nvCxnSpPr>
        <p:spPr>
          <a:xfrm flipV="1">
            <a:off x="6194186" y="1754977"/>
            <a:ext cx="1091740" cy="1145527"/>
          </a:xfrm>
          <a:prstGeom prst="bentConnector2">
            <a:avLst/>
          </a:prstGeom>
          <a:ln w="38100">
            <a:solidFill>
              <a:schemeClr val="accent2"/>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02" name="Elbow Connector 101"/>
          <p:cNvCxnSpPr>
            <a:stCxn id="38" idx="0"/>
            <a:endCxn id="46" idx="1"/>
          </p:cNvCxnSpPr>
          <p:nvPr/>
        </p:nvCxnSpPr>
        <p:spPr>
          <a:xfrm>
            <a:off x="6194186" y="2900503"/>
            <a:ext cx="2896142" cy="383072"/>
          </a:xfrm>
          <a:prstGeom prst="bentConnector3">
            <a:avLst>
              <a:gd name="adj1" fmla="val 37857"/>
            </a:avLst>
          </a:prstGeom>
          <a:ln w="38100">
            <a:solidFill>
              <a:schemeClr val="accent2"/>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124" name="Rectangle 123"/>
          <p:cNvSpPr/>
          <p:nvPr/>
        </p:nvSpPr>
        <p:spPr>
          <a:xfrm>
            <a:off x="2445018" y="5969093"/>
            <a:ext cx="1903751" cy="914400"/>
          </a:xfrm>
          <a:prstGeom prst="rect">
            <a:avLst/>
          </a:prstGeom>
          <a:no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a:p>
        </p:txBody>
      </p:sp>
      <p:sp>
        <p:nvSpPr>
          <p:cNvPr id="126" name="Rectangle 125"/>
          <p:cNvSpPr/>
          <p:nvPr/>
        </p:nvSpPr>
        <p:spPr>
          <a:xfrm>
            <a:off x="11156031" y="197028"/>
            <a:ext cx="773289" cy="246221"/>
          </a:xfrm>
          <a:prstGeom prst="rect">
            <a:avLst/>
          </a:prstGeom>
        </p:spPr>
        <p:txBody>
          <a:bodyPr wrap="square">
            <a:spAutoFit/>
          </a:bodyPr>
          <a:lstStyle/>
          <a:p>
            <a:r>
              <a:rPr lang="en-US" sz="1000" i="1" dirty="0"/>
              <a:t>automated</a:t>
            </a:r>
          </a:p>
        </p:txBody>
      </p:sp>
      <p:cxnSp>
        <p:nvCxnSpPr>
          <p:cNvPr id="127" name="Straight Arrow Connector 126"/>
          <p:cNvCxnSpPr/>
          <p:nvPr/>
        </p:nvCxnSpPr>
        <p:spPr>
          <a:xfrm>
            <a:off x="10889399" y="327561"/>
            <a:ext cx="322289" cy="0"/>
          </a:xfrm>
          <a:prstGeom prst="straightConnector1">
            <a:avLst/>
          </a:prstGeom>
          <a:ln w="38100" cmpd="sng">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
        <p:nvSpPr>
          <p:cNvPr id="128" name="Rectangle 127"/>
          <p:cNvSpPr/>
          <p:nvPr/>
        </p:nvSpPr>
        <p:spPr>
          <a:xfrm>
            <a:off x="11166297" y="333681"/>
            <a:ext cx="773289" cy="246221"/>
          </a:xfrm>
          <a:prstGeom prst="rect">
            <a:avLst/>
          </a:prstGeom>
        </p:spPr>
        <p:txBody>
          <a:bodyPr wrap="square">
            <a:spAutoFit/>
          </a:bodyPr>
          <a:lstStyle/>
          <a:p>
            <a:r>
              <a:rPr lang="en-US" sz="1000" i="1" dirty="0"/>
              <a:t>manual </a:t>
            </a:r>
          </a:p>
        </p:txBody>
      </p:sp>
      <p:cxnSp>
        <p:nvCxnSpPr>
          <p:cNvPr id="129" name="Straight Arrow Connector 128"/>
          <p:cNvCxnSpPr/>
          <p:nvPr/>
        </p:nvCxnSpPr>
        <p:spPr>
          <a:xfrm>
            <a:off x="10889399" y="464214"/>
            <a:ext cx="350617" cy="0"/>
          </a:xfrm>
          <a:prstGeom prst="straightConnector1">
            <a:avLst/>
          </a:prstGeom>
          <a:ln w="38100" cmpd="sng">
            <a:solidFill>
              <a:schemeClr val="tx1"/>
            </a:solidFill>
            <a:prstDash val="dash"/>
            <a:tailEnd type="none"/>
          </a:ln>
          <a:effectLst/>
        </p:spPr>
        <p:style>
          <a:lnRef idx="2">
            <a:schemeClr val="accent1"/>
          </a:lnRef>
          <a:fillRef idx="0">
            <a:schemeClr val="accent1"/>
          </a:fillRef>
          <a:effectRef idx="1">
            <a:schemeClr val="accent1"/>
          </a:effectRef>
          <a:fontRef idx="minor">
            <a:schemeClr val="tx1"/>
          </a:fontRef>
        </p:style>
      </p:cxnSp>
      <p:sp>
        <p:nvSpPr>
          <p:cNvPr id="37" name="Round Diagonal Corner Rectangle 36"/>
          <p:cNvSpPr>
            <a:spLocks/>
          </p:cNvSpPr>
          <p:nvPr/>
        </p:nvSpPr>
        <p:spPr>
          <a:xfrm>
            <a:off x="5004540" y="4237562"/>
            <a:ext cx="1239500" cy="613451"/>
          </a:xfrm>
          <a:prstGeom prst="round2DiagRect">
            <a:avLst>
              <a:gd name="adj1" fmla="val 0"/>
              <a:gd name="adj2" fmla="val 11541"/>
            </a:avLst>
          </a:prstGeom>
          <a:solidFill>
            <a:schemeClr val="accent1"/>
          </a:solidFill>
          <a:ln w="190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US" sz="1400" dirty="0"/>
              <a:t>CDS+</a:t>
            </a:r>
          </a:p>
        </p:txBody>
      </p:sp>
      <p:sp>
        <p:nvSpPr>
          <p:cNvPr id="62" name="Round Diagonal Corner Rectangle 61"/>
          <p:cNvSpPr>
            <a:spLocks/>
          </p:cNvSpPr>
          <p:nvPr/>
        </p:nvSpPr>
        <p:spPr>
          <a:xfrm>
            <a:off x="5026759" y="1152825"/>
            <a:ext cx="1090664" cy="590158"/>
          </a:xfrm>
          <a:prstGeom prst="round2DiagRect">
            <a:avLst>
              <a:gd name="adj1" fmla="val 0"/>
              <a:gd name="adj2" fmla="val 11541"/>
            </a:avLst>
          </a:prstGeom>
          <a:solidFill>
            <a:schemeClr val="accent1"/>
          </a:solidFill>
          <a:ln w="19050">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US" sz="1600" dirty="0"/>
              <a:t>PDB</a:t>
            </a:r>
          </a:p>
        </p:txBody>
      </p:sp>
      <p:cxnSp>
        <p:nvCxnSpPr>
          <p:cNvPr id="9" name="Straight Arrow Connector 8"/>
          <p:cNvCxnSpPr>
            <a:endCxn id="47" idx="1"/>
          </p:cNvCxnSpPr>
          <p:nvPr/>
        </p:nvCxnSpPr>
        <p:spPr>
          <a:xfrm flipV="1">
            <a:off x="7543788" y="2123210"/>
            <a:ext cx="1556002" cy="6696"/>
          </a:xfrm>
          <a:prstGeom prst="straightConnector1">
            <a:avLst/>
          </a:prstGeom>
          <a:ln w="19050">
            <a:solidFill>
              <a:schemeClr val="accent1"/>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62" idx="0"/>
            <a:endCxn id="36" idx="2"/>
          </p:cNvCxnSpPr>
          <p:nvPr/>
        </p:nvCxnSpPr>
        <p:spPr>
          <a:xfrm>
            <a:off x="6117424" y="1447905"/>
            <a:ext cx="792351" cy="939"/>
          </a:xfrm>
          <a:prstGeom prst="straightConnector1">
            <a:avLst/>
          </a:prstGeom>
          <a:ln w="19050">
            <a:solidFill>
              <a:srgbClr val="FFC00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421546" y="2303447"/>
            <a:ext cx="1678245" cy="5414"/>
          </a:xfrm>
          <a:prstGeom prst="straightConnector1">
            <a:avLst/>
          </a:prstGeom>
          <a:ln w="19050">
            <a:solidFill>
              <a:srgbClr val="00B05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70" name="Elbow Connector 69"/>
          <p:cNvCxnSpPr/>
          <p:nvPr/>
        </p:nvCxnSpPr>
        <p:spPr>
          <a:xfrm flipV="1">
            <a:off x="3979224" y="4858894"/>
            <a:ext cx="1711425" cy="734729"/>
          </a:xfrm>
          <a:prstGeom prst="bentConnector3">
            <a:avLst>
              <a:gd name="adj1" fmla="val 99867"/>
            </a:avLst>
          </a:prstGeom>
          <a:ln w="19050">
            <a:solidFill>
              <a:srgbClr val="0070C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84" name="Elbow Connector 83"/>
          <p:cNvCxnSpPr/>
          <p:nvPr/>
        </p:nvCxnSpPr>
        <p:spPr>
          <a:xfrm rot="5400000" flipH="1" flipV="1">
            <a:off x="10943129" y="2518889"/>
            <a:ext cx="1160365" cy="369006"/>
          </a:xfrm>
          <a:prstGeom prst="bentConnector3">
            <a:avLst>
              <a:gd name="adj1" fmla="val -894"/>
            </a:avLst>
          </a:prstGeom>
          <a:ln w="38100">
            <a:solidFill>
              <a:schemeClr val="accent2"/>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endCxn id="47" idx="3"/>
          </p:cNvCxnSpPr>
          <p:nvPr/>
        </p:nvCxnSpPr>
        <p:spPr>
          <a:xfrm flipH="1" flipV="1">
            <a:off x="11338808" y="2123210"/>
            <a:ext cx="364011" cy="6696"/>
          </a:xfrm>
          <a:prstGeom prst="straightConnector1">
            <a:avLst/>
          </a:prstGeom>
          <a:ln w="38100">
            <a:solidFill>
              <a:schemeClr val="accent2"/>
            </a:solidFill>
            <a:prstDash val="dash"/>
            <a:miter lim="800000"/>
            <a:tailEnd type="triangle"/>
          </a:ln>
        </p:spPr>
        <p:style>
          <a:lnRef idx="1">
            <a:schemeClr val="accent1"/>
          </a:lnRef>
          <a:fillRef idx="0">
            <a:schemeClr val="accent1"/>
          </a:fillRef>
          <a:effectRef idx="0">
            <a:schemeClr val="accent1"/>
          </a:effectRef>
          <a:fontRef idx="minor">
            <a:schemeClr val="tx1"/>
          </a:fontRef>
        </p:style>
      </p:cxnSp>
      <p:cxnSp>
        <p:nvCxnSpPr>
          <p:cNvPr id="91" name="Elbow Connector 90"/>
          <p:cNvCxnSpPr>
            <a:stCxn id="62" idx="1"/>
          </p:cNvCxnSpPr>
          <p:nvPr/>
        </p:nvCxnSpPr>
        <p:spPr>
          <a:xfrm rot="16200000" flipH="1">
            <a:off x="7089649" y="225425"/>
            <a:ext cx="473658" cy="3508775"/>
          </a:xfrm>
          <a:prstGeom prst="bentConnector2">
            <a:avLst/>
          </a:prstGeom>
          <a:ln w="19050">
            <a:solidFill>
              <a:srgbClr val="FFC000"/>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11449181" y="2453996"/>
            <a:ext cx="507831" cy="555863"/>
          </a:xfrm>
          <a:prstGeom prst="rect">
            <a:avLst/>
          </a:prstGeom>
        </p:spPr>
        <p:txBody>
          <a:bodyPr vert="vert270"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t>Embed codes</a:t>
            </a:r>
          </a:p>
        </p:txBody>
      </p:sp>
    </p:spTree>
    <p:extLst>
      <p:ext uri="{BB962C8B-B14F-4D97-AF65-F5344CB8AC3E}">
        <p14:creationId xmlns:p14="http://schemas.microsoft.com/office/powerpoint/2010/main" val="2983946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443</Words>
  <Application>Microsoft Office PowerPoint</Application>
  <PresentationFormat>Widescreen</PresentationFormat>
  <Paragraphs>122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HP Simplified</vt:lpstr>
      <vt:lpstr>Office Theme</vt:lpstr>
      <vt:lpstr>Content flow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flow</dc:title>
  <dc:creator>Sechel, Anca Florentina</dc:creator>
  <cp:lastModifiedBy>Radulescu, Ramona</cp:lastModifiedBy>
  <cp:revision>1</cp:revision>
  <dcterms:created xsi:type="dcterms:W3CDTF">2017-11-06T09:58:05Z</dcterms:created>
  <dcterms:modified xsi:type="dcterms:W3CDTF">2024-03-13T19:09:10Z</dcterms:modified>
</cp:coreProperties>
</file>