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4"/>
  </p:sldMasterIdLst>
  <p:notesMasterIdLst>
    <p:notesMasterId r:id="rId19"/>
  </p:notesMasterIdLst>
  <p:handoutMasterIdLst>
    <p:handoutMasterId r:id="rId20"/>
  </p:handoutMasterIdLst>
  <p:sldIdLst>
    <p:sldId id="337" r:id="rId5"/>
    <p:sldId id="359" r:id="rId6"/>
    <p:sldId id="342" r:id="rId7"/>
    <p:sldId id="369" r:id="rId8"/>
    <p:sldId id="360" r:id="rId9"/>
    <p:sldId id="362" r:id="rId10"/>
    <p:sldId id="363" r:id="rId11"/>
    <p:sldId id="356" r:id="rId12"/>
    <p:sldId id="364" r:id="rId13"/>
    <p:sldId id="370" r:id="rId14"/>
    <p:sldId id="365" r:id="rId15"/>
    <p:sldId id="366" r:id="rId16"/>
    <p:sldId id="374" r:id="rId17"/>
    <p:sldId id="373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">
          <p15:clr>
            <a:srgbClr val="A4A3A4"/>
          </p15:clr>
        </p15:guide>
        <p15:guide id="2" orient="horz" pos="1618">
          <p15:clr>
            <a:srgbClr val="A4A3A4"/>
          </p15:clr>
        </p15:guide>
        <p15:guide id="3" orient="horz" pos="2802">
          <p15:clr>
            <a:srgbClr val="A4A3A4"/>
          </p15:clr>
        </p15:guide>
        <p15:guide id="4" orient="horz" pos="3134">
          <p15:clr>
            <a:srgbClr val="A4A3A4"/>
          </p15:clr>
        </p15:guide>
        <p15:guide id="5" pos="222">
          <p15:clr>
            <a:srgbClr val="A4A3A4"/>
          </p15:clr>
        </p15:guide>
        <p15:guide id="6" pos="5546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5584">
          <p15:clr>
            <a:srgbClr val="A4A3A4"/>
          </p15:clr>
        </p15:guide>
        <p15:guide id="2" pos="2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a Lopez" initials="JL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B5"/>
    <a:srgbClr val="FFFFCC"/>
    <a:srgbClr val="007ECC"/>
    <a:srgbClr val="000000"/>
    <a:srgbClr val="999999"/>
    <a:srgbClr val="B8B8B8"/>
    <a:srgbClr val="B2B2B2"/>
    <a:srgbClr val="C5C5C5"/>
    <a:srgbClr val="9B9B9B"/>
    <a:srgbClr val="71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60"/>
  </p:normalViewPr>
  <p:slideViewPr>
    <p:cSldViewPr snapToGrid="0">
      <p:cViewPr varScale="1">
        <p:scale>
          <a:sx n="65" d="100"/>
          <a:sy n="65" d="100"/>
        </p:scale>
        <p:origin x="426" y="54"/>
      </p:cViewPr>
      <p:guideLst>
        <p:guide orient="horz" pos="206"/>
        <p:guide orient="horz" pos="1618"/>
        <p:guide orient="horz" pos="2802"/>
        <p:guide orient="horz" pos="3134"/>
        <p:guide pos="222"/>
        <p:guide pos="554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3606" y="-90"/>
      </p:cViewPr>
      <p:guideLst>
        <p:guide orient="horz" pos="5584"/>
        <p:guide pos="2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idx="1"/>
          </p:nvPr>
        </p:nvSpPr>
        <p:spPr>
          <a:xfrm>
            <a:off x="5357191" y="8864600"/>
            <a:ext cx="1212573" cy="2678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0" algn="r" defTabSz="914400" rtl="0" eaLnBrk="1" latinLnBrk="0" hangingPunct="1">
              <a:defRPr lang="en-US" sz="800" kern="1200" smtClean="0">
                <a:solidFill>
                  <a:schemeClr val="tx1"/>
                </a:solidFill>
                <a:latin typeface="Futura Bk" pitchFamily="34" charset="0"/>
                <a:ea typeface="+mn-ea"/>
                <a:cs typeface="+mn-cs"/>
              </a:defRPr>
            </a:lvl1pPr>
          </a:lstStyle>
          <a:p>
            <a:fld id="{E831FD69-BB7F-48A9-AD3C-0905D51AD404}" type="datetime3">
              <a:rPr lang="en-US" smtClean="0"/>
              <a:pPr/>
              <a:t>13 March 2024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288234" y="8864600"/>
            <a:ext cx="1222514" cy="2678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  <a:latin typeface="Futura Bk" pitchFamily="34" charset="0"/>
              </a:defRPr>
            </a:lvl1pPr>
          </a:lstStyle>
          <a:p>
            <a:r>
              <a:rPr lang="en-US"/>
              <a:t>HP Confidential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124342" y="8864600"/>
            <a:ext cx="596210" cy="2678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0" algn="ctr" defTabSz="914400" rtl="0" eaLnBrk="1" latinLnBrk="0" hangingPunct="1">
              <a:defRPr lang="en-US" sz="800" kern="1200" smtClean="0">
                <a:solidFill>
                  <a:schemeClr val="tx1"/>
                </a:solidFill>
                <a:latin typeface="Futura Bk" pitchFamily="34" charset="0"/>
                <a:ea typeface="+mn-ea"/>
                <a:cs typeface="+mn-cs"/>
              </a:defRPr>
            </a:lvl1pPr>
          </a:lstStyle>
          <a:p>
            <a:fld id="{84B04522-5E79-4620-978F-683F5015A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Header Placeholder 1"/>
          <p:cNvSpPr>
            <a:spLocks noGrp="1"/>
          </p:cNvSpPr>
          <p:nvPr>
            <p:ph type="hdr" sz="quarter"/>
          </p:nvPr>
        </p:nvSpPr>
        <p:spPr>
          <a:xfrm>
            <a:off x="288234" y="29817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utura Bk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88234" y="29817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utura Bk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57191" y="8864600"/>
            <a:ext cx="1212573" cy="2678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0" algn="r" defTabSz="914400" rtl="0" eaLnBrk="1" latinLnBrk="0" hangingPunct="1">
              <a:defRPr lang="en-US" sz="800" kern="1200" smtClean="0">
                <a:solidFill>
                  <a:schemeClr val="tx1"/>
                </a:solidFill>
                <a:latin typeface="Futura Bk" pitchFamily="34" charset="0"/>
                <a:ea typeface="+mn-ea"/>
                <a:cs typeface="+mn-cs"/>
              </a:defRPr>
            </a:lvl1pPr>
          </a:lstStyle>
          <a:p>
            <a:fld id="{E831FD69-BB7F-48A9-AD3C-0905D51AD404}" type="datetime3">
              <a:rPr lang="en-US" smtClean="0"/>
              <a:pPr/>
              <a:t>13 March 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88234" y="4343400"/>
            <a:ext cx="6281531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88234" y="8864600"/>
            <a:ext cx="1222514" cy="2678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  <a:latin typeface="Futura Bk" pitchFamily="34" charset="0"/>
              </a:defRPr>
            </a:lvl1pPr>
          </a:lstStyle>
          <a:p>
            <a:r>
              <a:rPr lang="en-US"/>
              <a:t>HP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124342" y="8864600"/>
            <a:ext cx="596210" cy="2678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0" algn="ctr" defTabSz="914400" rtl="0" eaLnBrk="1" latinLnBrk="0" hangingPunct="1">
              <a:defRPr lang="en-US" sz="800" kern="1200" smtClean="0">
                <a:solidFill>
                  <a:schemeClr val="tx1"/>
                </a:solidFill>
                <a:latin typeface="Futura Bk" pitchFamily="34" charset="0"/>
                <a:ea typeface="+mn-ea"/>
                <a:cs typeface="+mn-cs"/>
              </a:defRPr>
            </a:lvl1pPr>
          </a:lstStyle>
          <a:p>
            <a:fld id="{84B04522-5E79-4620-978F-683F5015A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Futura Bk" pitchFamily="34" charset="0"/>
        <a:ea typeface="+mn-ea"/>
        <a:cs typeface="+mn-cs"/>
      </a:defRPr>
    </a:lvl1pPr>
    <a:lvl2pPr marL="168275" indent="0" algn="l" defTabSz="914400" rtl="0" eaLnBrk="1" latinLnBrk="0" hangingPunct="1">
      <a:defRPr sz="1000" kern="1200">
        <a:solidFill>
          <a:schemeClr val="tx1"/>
        </a:solidFill>
        <a:latin typeface="Futura Bk" pitchFamily="34" charset="0"/>
        <a:ea typeface="+mn-ea"/>
        <a:cs typeface="+mn-cs"/>
      </a:defRPr>
    </a:lvl2pPr>
    <a:lvl3pPr marL="347663" indent="0" algn="l" defTabSz="914400" rtl="0" eaLnBrk="1" latinLnBrk="0" hangingPunct="1">
      <a:defRPr sz="1000" kern="1200">
        <a:solidFill>
          <a:schemeClr val="tx1"/>
        </a:solidFill>
        <a:latin typeface="Futura Bk" pitchFamily="34" charset="0"/>
        <a:ea typeface="+mn-ea"/>
        <a:cs typeface="+mn-cs"/>
      </a:defRPr>
    </a:lvl3pPr>
    <a:lvl4pPr marL="457200" indent="0" algn="l" defTabSz="914400" rtl="0" eaLnBrk="1" latinLnBrk="0" hangingPunct="1">
      <a:defRPr sz="1000" kern="1200">
        <a:solidFill>
          <a:schemeClr val="tx1"/>
        </a:solidFill>
        <a:latin typeface="Futura Bk" pitchFamily="34" charset="0"/>
        <a:ea typeface="+mn-ea"/>
        <a:cs typeface="+mn-cs"/>
      </a:defRPr>
    </a:lvl4pPr>
    <a:lvl5pPr marL="517525" indent="0" algn="l" defTabSz="914400" rtl="0" eaLnBrk="1" latinLnBrk="0" hangingPunct="1">
      <a:defRPr sz="1000" kern="1200">
        <a:solidFill>
          <a:schemeClr val="tx1"/>
        </a:solidFill>
        <a:latin typeface="Futura Bk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Language = one-way translation or “language</a:t>
            </a:r>
            <a:r>
              <a:rPr lang="en-US" baseline="0" dirty="0"/>
              <a:t> pair”. This means that English to French counts as one, and French to English as a second.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831FD69-BB7F-48A9-AD3C-0905D51AD404}" type="datetime3">
              <a:rPr lang="en-US" smtClean="0"/>
              <a:pPr/>
              <a:t>13 March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HP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4B04522-5E79-4620-978F-683F5015A6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- </a:t>
            </a:r>
            <a:r>
              <a:rPr lang="es-MX" dirty="0" err="1"/>
              <a:t>Supplier</a:t>
            </a:r>
            <a:r>
              <a:rPr lang="es-MX" dirty="0"/>
              <a:t> </a:t>
            </a:r>
            <a:r>
              <a:rPr lang="es-MX" dirty="0" err="1"/>
              <a:t>works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ETMA, </a:t>
            </a:r>
            <a:r>
              <a:rPr lang="es-MX" dirty="0" err="1"/>
              <a:t>stakeholder</a:t>
            </a:r>
            <a:r>
              <a:rPr lang="es-MX" dirty="0"/>
              <a:t> </a:t>
            </a:r>
            <a:r>
              <a:rPr lang="es-MX" dirty="0" err="1"/>
              <a:t>does</a:t>
            </a:r>
            <a:r>
              <a:rPr lang="es-MX" dirty="0"/>
              <a:t> </a:t>
            </a:r>
            <a:r>
              <a:rPr lang="es-MX" dirty="0" err="1"/>
              <a:t>not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831FD69-BB7F-48A9-AD3C-0905D51AD404}" type="datetime3">
              <a:rPr lang="en-US" smtClean="0"/>
              <a:pPr/>
              <a:t>13 March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HP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4B04522-5E79-4620-978F-683F5015A63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machine translation has been trained for each languages,</a:t>
            </a:r>
            <a:r>
              <a:rPr lang="en-US" baseline="0" dirty="0"/>
              <a:t> using HP’s huge corpus of already-translated, approved content.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831FD69-BB7F-48A9-AD3C-0905D51AD404}" type="datetime3">
              <a:rPr lang="en-US" smtClean="0"/>
              <a:pPr/>
              <a:t>13 March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HP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4B04522-5E79-4620-978F-683F5015A63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Machine translations need</a:t>
            </a:r>
            <a:r>
              <a:rPr lang="en-US" baseline="0" dirty="0"/>
              <a:t> a different type of modification to fuzzy matches: MT may have all the right words but in the wrong order, or may use tense or gender incorrectly; fuzzy match may have one or more wrong words.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831FD69-BB7F-48A9-AD3C-0905D51AD404}" type="datetime3">
              <a:rPr lang="en-US" smtClean="0"/>
              <a:pPr/>
              <a:t>13 March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HP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4B04522-5E79-4620-978F-683F5015A63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white">
          <a:xfrm>
            <a:off x="0" y="0"/>
            <a:ext cx="9144000" cy="5153219"/>
          </a:xfrm>
          <a:prstGeom prst="rect">
            <a:avLst/>
          </a:prstGeom>
          <a:gradFill flip="none" rotWithShape="1">
            <a:gsLst>
              <a:gs pos="0">
                <a:srgbClr val="5D5F62"/>
              </a:gs>
              <a:gs pos="90000">
                <a:srgbClr val="1A1819"/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 userDrawn="1"/>
        </p:nvSpPr>
        <p:spPr>
          <a:xfrm>
            <a:off x="7947499" y="9719"/>
            <a:ext cx="1196502" cy="5143500"/>
          </a:xfrm>
          <a:prstGeom prst="triangle">
            <a:avLst>
              <a:gd name="adj" fmla="val 100000"/>
            </a:avLst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242789" y="3821905"/>
            <a:ext cx="6400800" cy="7017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lang="en-US" sz="1600" kern="1200" dirty="0" smtClean="0">
                <a:solidFill>
                  <a:schemeClr val="bg1"/>
                </a:solidFill>
                <a:latin typeface="Futura Bk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Speaker Name—Job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 bwMode="black">
          <a:xfrm>
            <a:off x="822960" y="1508760"/>
            <a:ext cx="7543800" cy="1746504"/>
          </a:xfrm>
          <a:prstGeom prst="rect">
            <a:avLst/>
          </a:prstGeom>
        </p:spPr>
        <p:txBody>
          <a:bodyPr/>
          <a:lstStyle>
            <a:lvl1pPr algn="ctr">
              <a:lnSpc>
                <a:spcPts val="36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69018" y="4702351"/>
            <a:ext cx="429792" cy="26800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 bwMode="gray">
          <a:xfrm>
            <a:off x="501795" y="4805140"/>
            <a:ext cx="3943350" cy="215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en-US" sz="8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Bk" pitchFamily="34" charset="0"/>
                <a:ea typeface="+mn-ea"/>
                <a:cs typeface="+mn-cs"/>
              </a:rPr>
              <a:t>©2009 HP Confidential</a:t>
            </a:r>
          </a:p>
        </p:txBody>
      </p:sp>
      <p:sp>
        <p:nvSpPr>
          <p:cNvPr id="14" name="TextBox 13"/>
          <p:cNvSpPr txBox="1"/>
          <p:nvPr userDrawn="1"/>
        </p:nvSpPr>
        <p:spPr bwMode="gray">
          <a:xfrm>
            <a:off x="248886" y="4805140"/>
            <a:ext cx="384048" cy="21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</a:pPr>
            <a:fld id="{F445441D-5648-4C4E-924F-9D5109CAF161}" type="slidenum">
              <a:rPr lang="en-US" sz="8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Bk" pitchFamily="34" charset="0"/>
                <a:ea typeface="+mn-ea"/>
                <a:cs typeface="+mn-cs"/>
              </a:rPr>
              <a:pPr marL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 kern="1200" dirty="0">
              <a:solidFill>
                <a:schemeClr val="tx1">
                  <a:lumMod val="50000"/>
                  <a:lumOff val="50000"/>
                </a:schemeClr>
              </a:solidFill>
              <a:latin typeface="Futura B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Lin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 userDrawn="1"/>
        </p:nvSpPr>
        <p:spPr>
          <a:xfrm>
            <a:off x="7947499" y="9719"/>
            <a:ext cx="1196502" cy="5143500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3000">
                <a:srgbClr val="252627"/>
              </a:gs>
              <a:gs pos="100000">
                <a:srgbClr val="131313"/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34950" y="287826"/>
            <a:ext cx="8375650" cy="85725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00" baseline="0">
                <a:solidFill>
                  <a:srgbClr val="000000"/>
                </a:solidFill>
                <a:latin typeface="Futura Bk" pitchFamily="34" charset="0"/>
              </a:defRPr>
            </a:lvl1pPr>
          </a:lstStyle>
          <a:p>
            <a:r>
              <a:rPr lang="en-US" dirty="0"/>
              <a:t>DOUBLE LINE TITLE</a:t>
            </a:r>
            <a:br>
              <a:rPr lang="en-US" dirty="0"/>
            </a:br>
            <a:r>
              <a:rPr lang="en-US" dirty="0"/>
              <a:t>FOR ADDED CONTENT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2633" y="1700784"/>
            <a:ext cx="7662672" cy="27425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ts val="2200"/>
              </a:lnSpc>
              <a:spcBef>
                <a:spcPts val="1200"/>
              </a:spcBef>
              <a:buClr>
                <a:srgbClr val="000000"/>
              </a:buClr>
              <a:buFont typeface="Futura Bk" pitchFamily="34" charset="0"/>
              <a:buChar char="–"/>
              <a:defRPr sz="2000">
                <a:solidFill>
                  <a:srgbClr val="000000"/>
                </a:solidFill>
                <a:latin typeface="Futura Bk" pitchFamily="34" charset="0"/>
              </a:defRPr>
            </a:lvl1pPr>
            <a:lvl2pPr marL="227013" indent="1588">
              <a:lnSpc>
                <a:spcPts val="2000"/>
              </a:lnSpc>
              <a:spcBef>
                <a:spcPts val="0"/>
              </a:spcBef>
              <a:buClr>
                <a:srgbClr val="000000"/>
              </a:buClr>
              <a:defRPr lang="en-US" sz="1500" kern="1200" dirty="0" smtClean="0">
                <a:solidFill>
                  <a:srgbClr val="000000"/>
                </a:solidFill>
                <a:latin typeface="Futura Bk" pitchFamily="34" charset="0"/>
                <a:ea typeface="+mn-ea"/>
                <a:cs typeface="+mn-cs"/>
              </a:defRPr>
            </a:lvl2pPr>
            <a:lvl3pPr marL="284163" indent="0">
              <a:lnSpc>
                <a:spcPts val="1800"/>
              </a:lnSpc>
              <a:buClr>
                <a:schemeClr val="bg1"/>
              </a:buClr>
              <a:buNone/>
              <a:defRPr sz="1500">
                <a:solidFill>
                  <a:schemeClr val="bg1"/>
                </a:solidFill>
                <a:latin typeface="Futura Bk" pitchFamily="34" charset="0"/>
              </a:defRPr>
            </a:lvl3pPr>
            <a:lvl4pPr marL="396875" indent="0">
              <a:lnSpc>
                <a:spcPts val="1800"/>
              </a:lnSpc>
              <a:buClr>
                <a:schemeClr val="bg1"/>
              </a:buClr>
              <a:buNone/>
              <a:defRPr sz="1500">
                <a:solidFill>
                  <a:schemeClr val="bg1"/>
                </a:solidFill>
                <a:latin typeface="Futura Bk" pitchFamily="34" charset="0"/>
              </a:defRPr>
            </a:lvl4pPr>
            <a:lvl5pPr marL="517525" marR="0" indent="0" algn="l" defTabSz="914400" rtl="0" eaLnBrk="1" fontAlgn="auto" latinLnBrk="0" hangingPunct="1">
              <a:lnSpc>
                <a:spcPts val="18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None/>
              <a:tabLst/>
              <a:defRPr sz="1500">
                <a:solidFill>
                  <a:schemeClr val="bg1"/>
                </a:solidFill>
                <a:latin typeface="Futura Bk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56031" y="1115389"/>
            <a:ext cx="8366760" cy="402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None/>
              <a:defRPr lang="en-US" sz="2000" kern="1200" dirty="0" smtClean="0">
                <a:solidFill>
                  <a:srgbClr val="7B7B79"/>
                </a:solidFill>
                <a:latin typeface="Futura Bk" pitchFamily="34" charset="0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5pPr>
          </a:lstStyle>
          <a:p>
            <a:pPr marL="225425" marR="0" lvl="0" indent="-225425" algn="l" defTabSz="914400" rtl="0" eaLnBrk="1" fontAlgn="auto" latinLnBrk="0" hangingPunct="1">
              <a:lnSpc>
                <a:spcPts val="22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Futura Bk" pitchFamily="34" charset="0"/>
              <a:buNone/>
              <a:tabLst/>
            </a:pPr>
            <a:r>
              <a:rPr lang="en-US" dirty="0"/>
              <a:t>Subtitle Placeholder Here</a:t>
            </a:r>
          </a:p>
        </p:txBody>
      </p:sp>
      <p:pic>
        <p:nvPicPr>
          <p:cNvPr id="11" name="Picture 10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69018" y="4702351"/>
            <a:ext cx="429792" cy="26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Line, Subtitle and Content n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34950" y="287826"/>
            <a:ext cx="8375650" cy="85725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00" baseline="0">
                <a:solidFill>
                  <a:srgbClr val="000000"/>
                </a:solidFill>
                <a:latin typeface="Futura Bk" pitchFamily="34" charset="0"/>
              </a:defRPr>
            </a:lvl1pPr>
          </a:lstStyle>
          <a:p>
            <a:r>
              <a:rPr lang="en-US" dirty="0"/>
              <a:t>DOUBLE LINE TITLE</a:t>
            </a:r>
            <a:br>
              <a:rPr lang="en-US" dirty="0"/>
            </a:br>
            <a:r>
              <a:rPr lang="en-US" dirty="0"/>
              <a:t>FOR ADDED CONTENT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2633" y="1700784"/>
            <a:ext cx="7662672" cy="27425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ts val="2200"/>
              </a:lnSpc>
              <a:spcBef>
                <a:spcPts val="1200"/>
              </a:spcBef>
              <a:buClr>
                <a:srgbClr val="000000"/>
              </a:buClr>
              <a:buFont typeface="Futura Bk" pitchFamily="34" charset="0"/>
              <a:buChar char="–"/>
              <a:defRPr sz="2000">
                <a:solidFill>
                  <a:srgbClr val="000000"/>
                </a:solidFill>
                <a:latin typeface="Futura Bk" pitchFamily="34" charset="0"/>
              </a:defRPr>
            </a:lvl1pPr>
            <a:lvl2pPr marL="227013" indent="1588">
              <a:lnSpc>
                <a:spcPts val="2000"/>
              </a:lnSpc>
              <a:spcBef>
                <a:spcPts val="0"/>
              </a:spcBef>
              <a:buClr>
                <a:srgbClr val="000000"/>
              </a:buClr>
              <a:defRPr lang="en-US" sz="1500" kern="1200" dirty="0" smtClean="0">
                <a:solidFill>
                  <a:srgbClr val="000000"/>
                </a:solidFill>
                <a:latin typeface="Futura Bk" pitchFamily="34" charset="0"/>
                <a:ea typeface="+mn-ea"/>
                <a:cs typeface="+mn-cs"/>
              </a:defRPr>
            </a:lvl2pPr>
            <a:lvl3pPr marL="284163" indent="0">
              <a:lnSpc>
                <a:spcPts val="1800"/>
              </a:lnSpc>
              <a:buClr>
                <a:schemeClr val="bg1"/>
              </a:buClr>
              <a:buNone/>
              <a:defRPr sz="1500">
                <a:solidFill>
                  <a:schemeClr val="bg1"/>
                </a:solidFill>
                <a:latin typeface="Futura Bk" pitchFamily="34" charset="0"/>
              </a:defRPr>
            </a:lvl3pPr>
            <a:lvl4pPr marL="396875" indent="0">
              <a:lnSpc>
                <a:spcPts val="1800"/>
              </a:lnSpc>
              <a:buClr>
                <a:schemeClr val="bg1"/>
              </a:buClr>
              <a:buNone/>
              <a:defRPr sz="1500">
                <a:solidFill>
                  <a:schemeClr val="bg1"/>
                </a:solidFill>
                <a:latin typeface="Futura Bk" pitchFamily="34" charset="0"/>
              </a:defRPr>
            </a:lvl4pPr>
            <a:lvl5pPr marL="517525" marR="0" indent="0" algn="l" defTabSz="914400" rtl="0" eaLnBrk="1" fontAlgn="auto" latinLnBrk="0" hangingPunct="1">
              <a:lnSpc>
                <a:spcPts val="18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None/>
              <a:tabLst/>
              <a:defRPr sz="1500">
                <a:solidFill>
                  <a:schemeClr val="bg1"/>
                </a:solidFill>
                <a:latin typeface="Futura Bk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56031" y="1115389"/>
            <a:ext cx="8366760" cy="402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None/>
              <a:defRPr lang="en-US" sz="2000" kern="1200" dirty="0" smtClean="0">
                <a:solidFill>
                  <a:srgbClr val="7B7B79"/>
                </a:solidFill>
                <a:latin typeface="Futura Bk" pitchFamily="34" charset="0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5pPr>
          </a:lstStyle>
          <a:p>
            <a:pPr marL="225425" marR="0" lvl="0" indent="-225425" algn="l" defTabSz="914400" rtl="0" eaLnBrk="1" fontAlgn="auto" latinLnBrk="0" hangingPunct="1">
              <a:lnSpc>
                <a:spcPts val="22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Futura Bk" pitchFamily="34" charset="0"/>
              <a:buNone/>
              <a:tabLst/>
            </a:pPr>
            <a:r>
              <a:rPr lang="en-US" dirty="0"/>
              <a:t>Subtitle Placeholder Here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8060" b="26861"/>
          <a:stretch>
            <a:fillRect/>
          </a:stretch>
        </p:blipFill>
        <p:spPr bwMode="auto">
          <a:xfrm>
            <a:off x="8369039" y="4702969"/>
            <a:ext cx="434442" cy="2714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Line,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 userDrawn="1"/>
        </p:nvSpPr>
        <p:spPr>
          <a:xfrm>
            <a:off x="7947499" y="9719"/>
            <a:ext cx="1196502" cy="5143500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3000">
                <a:srgbClr val="252627"/>
              </a:gs>
              <a:gs pos="100000">
                <a:srgbClr val="131313"/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34950" y="287826"/>
            <a:ext cx="8375650" cy="85725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00" baseline="0">
                <a:solidFill>
                  <a:srgbClr val="000000"/>
                </a:solidFill>
                <a:latin typeface="Futura Bk" pitchFamily="34" charset="0"/>
              </a:defRPr>
            </a:lvl1pPr>
          </a:lstStyle>
          <a:p>
            <a:r>
              <a:rPr lang="en-US" dirty="0"/>
              <a:t>DOUBLE LINE TITLE</a:t>
            </a:r>
            <a:br>
              <a:rPr lang="en-US" dirty="0"/>
            </a:br>
            <a:r>
              <a:rPr lang="en-US" dirty="0"/>
              <a:t>FOR ADDED CONTENT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56031" y="1115389"/>
            <a:ext cx="8366760" cy="402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None/>
              <a:defRPr lang="en-US" sz="2000" kern="1200" dirty="0" smtClean="0">
                <a:solidFill>
                  <a:srgbClr val="7B7B79"/>
                </a:solidFill>
                <a:latin typeface="Futura Bk" pitchFamily="34" charset="0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5pPr>
          </a:lstStyle>
          <a:p>
            <a:pPr marL="225425" marR="0" lvl="0" indent="-225425" algn="l" defTabSz="914400" rtl="0" eaLnBrk="1" fontAlgn="auto" latinLnBrk="0" hangingPunct="1">
              <a:lnSpc>
                <a:spcPts val="22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Futura Bk" pitchFamily="34" charset="0"/>
              <a:buNone/>
              <a:tabLst/>
            </a:pPr>
            <a:r>
              <a:rPr lang="en-US" dirty="0"/>
              <a:t>Subtitle Placeholder Here</a:t>
            </a:r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69018" y="4702351"/>
            <a:ext cx="429792" cy="26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 userDrawn="1"/>
        </p:nvSpPr>
        <p:spPr>
          <a:xfrm>
            <a:off x="7947499" y="9719"/>
            <a:ext cx="1196502" cy="5143500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3000">
                <a:srgbClr val="252627"/>
              </a:gs>
              <a:gs pos="100000">
                <a:srgbClr val="131313"/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34950" y="287826"/>
            <a:ext cx="8375650" cy="85725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00" baseline="0">
                <a:solidFill>
                  <a:srgbClr val="000000"/>
                </a:solidFill>
                <a:latin typeface="Futura Bk" pitchFamily="34" charset="0"/>
              </a:defRPr>
            </a:lvl1pPr>
          </a:lstStyle>
          <a:p>
            <a:r>
              <a:rPr lang="en-US" dirty="0"/>
              <a:t>DOUBLE LINE TITLE</a:t>
            </a:r>
            <a:br>
              <a:rPr lang="en-US" dirty="0"/>
            </a:br>
            <a:r>
              <a:rPr lang="en-US" dirty="0"/>
              <a:t>FOR ADDED CONTENT</a:t>
            </a:r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69018" y="4702351"/>
            <a:ext cx="429792" cy="26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sosceles Triangle 17"/>
          <p:cNvSpPr/>
          <p:nvPr userDrawn="1"/>
        </p:nvSpPr>
        <p:spPr>
          <a:xfrm>
            <a:off x="7947499" y="9719"/>
            <a:ext cx="1196502" cy="5143500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3000">
                <a:srgbClr val="252627"/>
              </a:gs>
              <a:gs pos="100000">
                <a:srgbClr val="131313"/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3136901" y="1805872"/>
            <a:ext cx="4841687" cy="281375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Futura Bk" pitchFamily="34" charset="0"/>
              <a:buChar char="–"/>
              <a:defRPr sz="2000">
                <a:solidFill>
                  <a:srgbClr val="000000"/>
                </a:solidFill>
                <a:latin typeface="Futura Bk" pitchFamily="34" charset="0"/>
              </a:defRPr>
            </a:lvl1pPr>
            <a:lvl2pPr marL="227013" indent="1588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defRPr lang="en-US" sz="1500" kern="1200" dirty="0" smtClean="0">
                <a:solidFill>
                  <a:srgbClr val="000000"/>
                </a:solidFill>
                <a:latin typeface="Futura Bk" pitchFamily="34" charset="0"/>
                <a:ea typeface="+mn-ea"/>
                <a:cs typeface="+mn-cs"/>
              </a:defRPr>
            </a:lvl2pPr>
            <a:lvl3pPr marL="284163" indent="0">
              <a:lnSpc>
                <a:spcPct val="100000"/>
              </a:lnSpc>
              <a:buClr>
                <a:schemeClr val="bg1"/>
              </a:buClr>
              <a:buNone/>
              <a:defRPr sz="1500">
                <a:solidFill>
                  <a:schemeClr val="bg1"/>
                </a:solidFill>
                <a:latin typeface="Futura Bk" pitchFamily="34" charset="0"/>
              </a:defRPr>
            </a:lvl3pPr>
            <a:lvl4pPr marL="396875" indent="0">
              <a:lnSpc>
                <a:spcPct val="100000"/>
              </a:lnSpc>
              <a:buClr>
                <a:schemeClr val="bg1"/>
              </a:buClr>
              <a:buNone/>
              <a:defRPr sz="1500">
                <a:solidFill>
                  <a:schemeClr val="bg1"/>
                </a:solidFill>
                <a:latin typeface="Futura Bk" pitchFamily="34" charset="0"/>
              </a:defRPr>
            </a:lvl4pPr>
            <a:lvl5pPr marL="517525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None/>
              <a:tabLst/>
              <a:defRPr sz="1500">
                <a:solidFill>
                  <a:schemeClr val="bg1"/>
                </a:solidFill>
                <a:latin typeface="Futura Bk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8"/>
          <p:cNvSpPr>
            <a:spLocks noGrp="1"/>
          </p:cNvSpPr>
          <p:nvPr>
            <p:ph type="title" hasCustomPrompt="1"/>
          </p:nvPr>
        </p:nvSpPr>
        <p:spPr>
          <a:xfrm>
            <a:off x="265176" y="1261873"/>
            <a:ext cx="2700274" cy="45897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173736" marR="0" indent="-173736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000" kern="1200" dirty="0" smtClean="0">
                <a:solidFill>
                  <a:srgbClr val="007ECC"/>
                </a:solidFill>
                <a:latin typeface="Futura Bk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OBJECTIVE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2633" y="1805872"/>
            <a:ext cx="2712817" cy="28137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spcBef>
                <a:spcPts val="1200"/>
              </a:spcBef>
              <a:buClr>
                <a:srgbClr val="000000"/>
              </a:buClr>
              <a:buFont typeface="Futura Bk" pitchFamily="34" charset="0"/>
              <a:buNone/>
              <a:defRPr sz="2000">
                <a:solidFill>
                  <a:srgbClr val="000000"/>
                </a:solidFill>
                <a:latin typeface="Futura Bk" pitchFamily="34" charset="0"/>
              </a:defRPr>
            </a:lvl1pPr>
            <a:lvl2pPr marL="227013" indent="1588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Futura Bk" pitchFamily="34" charset="0"/>
              </a:defRPr>
            </a:lvl2pPr>
            <a:lvl3pPr marL="284163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Futura Bk" pitchFamily="34" charset="0"/>
              </a:defRPr>
            </a:lvl3pPr>
            <a:lvl4pPr marL="396875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Futura Bk" pitchFamily="34" charset="0"/>
              </a:defRPr>
            </a:lvl4pPr>
            <a:lvl5pPr marL="517525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bg1"/>
                </a:solidFill>
                <a:latin typeface="Futura Bk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140158" y="1261873"/>
            <a:ext cx="2686050" cy="45897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173736" marR="0" indent="-173736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000" kern="1200" dirty="0">
                <a:solidFill>
                  <a:srgbClr val="007ECC"/>
                </a:solidFill>
                <a:latin typeface="Futura Bk" pitchFamily="34" charset="0"/>
                <a:ea typeface="+mn-ea"/>
                <a:cs typeface="+mn-cs"/>
              </a:defRPr>
            </a:lvl1pPr>
            <a:lvl2pPr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5A6FF"/>
                </a:solidFill>
                <a:effectLst/>
                <a:uLnTx/>
                <a:uFillTx/>
                <a:latin typeface="Futura Bk" pitchFamily="34" charset="0"/>
                <a:ea typeface="+mn-ea"/>
                <a:cs typeface="+mn-cs"/>
              </a:defRPr>
            </a:lvl2pPr>
            <a:lvl3pPr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5A6FF"/>
                </a:solidFill>
                <a:effectLst/>
                <a:uLnTx/>
                <a:uFillTx/>
                <a:latin typeface="Futura Bk" pitchFamily="34" charset="0"/>
                <a:ea typeface="+mn-ea"/>
                <a:cs typeface="+mn-cs"/>
              </a:defRPr>
            </a:lvl3pPr>
            <a:lvl4pPr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5A6FF"/>
                </a:solidFill>
                <a:effectLst/>
                <a:uLnTx/>
                <a:uFillTx/>
                <a:latin typeface="Futura Bk" pitchFamily="34" charset="0"/>
                <a:ea typeface="+mn-ea"/>
                <a:cs typeface="+mn-cs"/>
              </a:defRPr>
            </a:lvl4pPr>
            <a:lvl5pPr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5A6FF"/>
                </a:solidFill>
                <a:effectLst/>
                <a:uLnTx/>
                <a:uFillTx/>
                <a:latin typeface="Futura Bk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SITUATION</a:t>
            </a:r>
          </a:p>
        </p:txBody>
      </p:sp>
      <p:pic>
        <p:nvPicPr>
          <p:cNvPr id="12" name="Picture 11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69018" y="4702351"/>
            <a:ext cx="429792" cy="268002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237744" y="292608"/>
            <a:ext cx="8375904" cy="859536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3100" kern="1200" baseline="0" dirty="0" smtClean="0">
                <a:solidFill>
                  <a:srgbClr val="000000"/>
                </a:solidFill>
                <a:latin typeface="Futura Bk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DOUBLE LINE TITLE</a:t>
            </a:r>
            <a:br>
              <a:rPr lang="en-US" dirty="0"/>
            </a:br>
            <a:r>
              <a:rPr lang="en-US" dirty="0"/>
              <a:t>FOR ADDED CONTENT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9952" y="1795387"/>
            <a:ext cx="2705099" cy="281868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ts val="1800"/>
              </a:lnSpc>
              <a:spcBef>
                <a:spcPts val="600"/>
              </a:spcBef>
              <a:buClr>
                <a:srgbClr val="000000"/>
              </a:buClr>
              <a:buFont typeface="Futura Bk" pitchFamily="34" charset="0"/>
              <a:buChar char="–"/>
              <a:defRPr sz="1600">
                <a:solidFill>
                  <a:srgbClr val="000000"/>
                </a:solidFill>
                <a:latin typeface="Futura Bk" pitchFamily="34" charset="0"/>
              </a:defRPr>
            </a:lvl1pPr>
            <a:lvl2pPr marL="227013" indent="1588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defRPr lang="en-US" sz="1200" kern="1200" dirty="0" smtClean="0">
                <a:solidFill>
                  <a:srgbClr val="000000"/>
                </a:solidFill>
                <a:latin typeface="Futura Bk" pitchFamily="34" charset="0"/>
                <a:ea typeface="+mn-ea"/>
                <a:cs typeface="+mn-cs"/>
              </a:defRPr>
            </a:lvl2pPr>
            <a:lvl3pPr marL="284163" indent="0">
              <a:lnSpc>
                <a:spcPct val="100000"/>
              </a:lnSpc>
              <a:buClr>
                <a:schemeClr val="bg1"/>
              </a:buClr>
              <a:buNone/>
              <a:defRPr sz="1200">
                <a:solidFill>
                  <a:schemeClr val="bg1"/>
                </a:solidFill>
                <a:latin typeface="Futura Bk" pitchFamily="34" charset="0"/>
              </a:defRPr>
            </a:lvl3pPr>
            <a:lvl4pPr marL="396875" indent="0">
              <a:lnSpc>
                <a:spcPct val="100000"/>
              </a:lnSpc>
              <a:buClr>
                <a:schemeClr val="bg1"/>
              </a:buClr>
              <a:buNone/>
              <a:defRPr sz="1200">
                <a:solidFill>
                  <a:schemeClr val="bg1"/>
                </a:solidFill>
                <a:latin typeface="Futura Bk" pitchFamily="34" charset="0"/>
              </a:defRPr>
            </a:lvl4pPr>
            <a:lvl5pPr marL="517525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None/>
              <a:tabLst/>
              <a:defRPr sz="1200">
                <a:solidFill>
                  <a:schemeClr val="bg1"/>
                </a:solidFill>
                <a:latin typeface="Futura Bk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3136902" y="1795387"/>
            <a:ext cx="2705099" cy="281868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ts val="1800"/>
              </a:lnSpc>
              <a:spcBef>
                <a:spcPts val="600"/>
              </a:spcBef>
              <a:buClr>
                <a:srgbClr val="000000"/>
              </a:buClr>
              <a:buFont typeface="Futura Bk" pitchFamily="34" charset="0"/>
              <a:buChar char="–"/>
              <a:defRPr sz="1600">
                <a:solidFill>
                  <a:srgbClr val="000000"/>
                </a:solidFill>
                <a:latin typeface="Futura Bk" pitchFamily="34" charset="0"/>
              </a:defRPr>
            </a:lvl1pPr>
            <a:lvl2pPr marL="227013" indent="1588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defRPr lang="en-US" sz="1200" kern="1200" dirty="0" smtClean="0">
                <a:solidFill>
                  <a:srgbClr val="000000"/>
                </a:solidFill>
                <a:latin typeface="Futura Bk" pitchFamily="34" charset="0"/>
                <a:ea typeface="+mn-ea"/>
                <a:cs typeface="+mn-cs"/>
              </a:defRPr>
            </a:lvl2pPr>
            <a:lvl3pPr marL="284163" indent="0">
              <a:lnSpc>
                <a:spcPct val="100000"/>
              </a:lnSpc>
              <a:buClr>
                <a:schemeClr val="bg1"/>
              </a:buClr>
              <a:buNone/>
              <a:defRPr sz="1200">
                <a:solidFill>
                  <a:schemeClr val="bg1"/>
                </a:solidFill>
                <a:latin typeface="Futura Bk" pitchFamily="34" charset="0"/>
              </a:defRPr>
            </a:lvl3pPr>
            <a:lvl4pPr marL="396875" indent="0">
              <a:lnSpc>
                <a:spcPct val="100000"/>
              </a:lnSpc>
              <a:buClr>
                <a:schemeClr val="bg1"/>
              </a:buClr>
              <a:buNone/>
              <a:defRPr sz="1200">
                <a:solidFill>
                  <a:schemeClr val="bg1"/>
                </a:solidFill>
                <a:latin typeface="Futura Bk" pitchFamily="34" charset="0"/>
              </a:defRPr>
            </a:lvl4pPr>
            <a:lvl5pPr marL="517525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None/>
              <a:tabLst/>
              <a:defRPr sz="1200">
                <a:solidFill>
                  <a:schemeClr val="bg1"/>
                </a:solidFill>
                <a:latin typeface="Futura Bk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itle 8"/>
          <p:cNvSpPr>
            <a:spLocks noGrp="1"/>
          </p:cNvSpPr>
          <p:nvPr>
            <p:ph type="title" hasCustomPrompt="1"/>
          </p:nvPr>
        </p:nvSpPr>
        <p:spPr>
          <a:xfrm>
            <a:off x="234950" y="292608"/>
            <a:ext cx="8375650" cy="8572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3100" kern="1200" baseline="0" dirty="0">
                <a:solidFill>
                  <a:srgbClr val="000000"/>
                </a:solidFill>
                <a:latin typeface="Futura Bk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DOUBLE LINE TITLE</a:t>
            </a:r>
            <a:br>
              <a:rPr lang="en-US" dirty="0"/>
            </a:br>
            <a:r>
              <a:rPr lang="en-US" dirty="0"/>
              <a:t>FOR ADDED CONTENT</a:t>
            </a:r>
          </a:p>
        </p:txBody>
      </p:sp>
      <p:sp>
        <p:nvSpPr>
          <p:cNvPr id="24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260352" y="1795387"/>
            <a:ext cx="2705099" cy="281868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ts val="1800"/>
              </a:lnSpc>
              <a:spcBef>
                <a:spcPts val="600"/>
              </a:spcBef>
              <a:buClr>
                <a:srgbClr val="000000"/>
              </a:buClr>
              <a:buFont typeface="Futura Bk" pitchFamily="34" charset="0"/>
              <a:buChar char="–"/>
              <a:defRPr sz="1600">
                <a:solidFill>
                  <a:srgbClr val="000000"/>
                </a:solidFill>
                <a:latin typeface="Futura Bk" pitchFamily="34" charset="0"/>
              </a:defRPr>
            </a:lvl1pPr>
            <a:lvl2pPr marL="227013" indent="1588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defRPr lang="en-US" sz="1200" kern="1200" dirty="0" smtClean="0">
                <a:solidFill>
                  <a:srgbClr val="000000"/>
                </a:solidFill>
                <a:latin typeface="Futura Bk" pitchFamily="34" charset="0"/>
                <a:ea typeface="+mn-ea"/>
                <a:cs typeface="+mn-cs"/>
              </a:defRPr>
            </a:lvl2pPr>
            <a:lvl3pPr marL="284163" indent="0">
              <a:lnSpc>
                <a:spcPct val="100000"/>
              </a:lnSpc>
              <a:buClr>
                <a:schemeClr val="bg1"/>
              </a:buClr>
              <a:buNone/>
              <a:defRPr sz="1200">
                <a:solidFill>
                  <a:schemeClr val="bg1"/>
                </a:solidFill>
                <a:latin typeface="Futura Bk" pitchFamily="34" charset="0"/>
              </a:defRPr>
            </a:lvl3pPr>
            <a:lvl4pPr marL="396875" indent="0">
              <a:lnSpc>
                <a:spcPct val="100000"/>
              </a:lnSpc>
              <a:buClr>
                <a:schemeClr val="bg1"/>
              </a:buClr>
              <a:buNone/>
              <a:defRPr sz="1200">
                <a:solidFill>
                  <a:schemeClr val="bg1"/>
                </a:solidFill>
                <a:latin typeface="Futura Bk" pitchFamily="34" charset="0"/>
              </a:defRPr>
            </a:lvl4pPr>
            <a:lvl5pPr marL="517525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None/>
              <a:tabLst/>
              <a:defRPr sz="1200">
                <a:solidFill>
                  <a:schemeClr val="bg1"/>
                </a:solidFill>
                <a:latin typeface="Futura Bk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260351" y="1262481"/>
            <a:ext cx="2705099" cy="458369"/>
          </a:xfrm>
          <a:prstGeom prst="rect">
            <a:avLst/>
          </a:prstGeom>
        </p:spPr>
        <p:txBody>
          <a:bodyPr/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lang="en-US" sz="2000" kern="1200" dirty="0" smtClean="0">
                <a:solidFill>
                  <a:srgbClr val="007ECC"/>
                </a:solidFill>
                <a:latin typeface="Futura Bk" pitchFamily="34" charset="0"/>
                <a:ea typeface="+mn-ea"/>
                <a:cs typeface="+mn-cs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COLUMN HEADER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3136901" y="1262481"/>
            <a:ext cx="2705100" cy="458369"/>
          </a:xfrm>
          <a:prstGeom prst="rect">
            <a:avLst/>
          </a:prstGeom>
        </p:spPr>
        <p:txBody>
          <a:bodyPr/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lang="en-US" sz="2000" kern="1200" dirty="0" smtClean="0">
                <a:solidFill>
                  <a:srgbClr val="007ECC"/>
                </a:solidFill>
                <a:latin typeface="Futura Bk" pitchFamily="34" charset="0"/>
                <a:ea typeface="+mn-ea"/>
                <a:cs typeface="+mn-cs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COLUMN HEADER</a:t>
            </a:r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5949951" y="1262481"/>
            <a:ext cx="2705100" cy="458369"/>
          </a:xfrm>
          <a:prstGeom prst="rect">
            <a:avLst/>
          </a:prstGeom>
        </p:spPr>
        <p:txBody>
          <a:bodyPr/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lang="en-US" sz="2000" kern="1200" dirty="0" smtClean="0">
                <a:solidFill>
                  <a:srgbClr val="007ECC"/>
                </a:solidFill>
                <a:latin typeface="Futura Bk" pitchFamily="34" charset="0"/>
                <a:ea typeface="+mn-ea"/>
                <a:cs typeface="+mn-cs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COLUMN HEADER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8060" b="26861"/>
          <a:stretch>
            <a:fillRect/>
          </a:stretch>
        </p:blipFill>
        <p:spPr bwMode="auto">
          <a:xfrm>
            <a:off x="8369039" y="4702969"/>
            <a:ext cx="434442" cy="2714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-3418"/>
            <a:ext cx="9144000" cy="5153219"/>
          </a:xfrm>
          <a:prstGeom prst="rect">
            <a:avLst/>
          </a:prstGeom>
          <a:gradFill flip="none" rotWithShape="1">
            <a:gsLst>
              <a:gs pos="13000">
                <a:srgbClr val="00B3DE"/>
              </a:gs>
              <a:gs pos="41000">
                <a:srgbClr val="0053FA"/>
              </a:gs>
              <a:gs pos="100000">
                <a:srgbClr val="121B2C"/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 userDrawn="1"/>
        </p:nvSpPr>
        <p:spPr>
          <a:xfrm>
            <a:off x="7947499" y="9719"/>
            <a:ext cx="1196502" cy="5143500"/>
          </a:xfrm>
          <a:prstGeom prst="triangle">
            <a:avLst>
              <a:gd name="adj" fmla="val 100000"/>
            </a:avLst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796065" y="1508760"/>
            <a:ext cx="7543800" cy="1746504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CLOSING STYLE</a:t>
            </a:r>
          </a:p>
        </p:txBody>
      </p:sp>
      <p:pic>
        <p:nvPicPr>
          <p:cNvPr id="11" name="Picture 10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69018" y="4702351"/>
            <a:ext cx="429792" cy="26800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 bwMode="gray">
          <a:xfrm>
            <a:off x="248886" y="4805140"/>
            <a:ext cx="384048" cy="21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</a:pPr>
            <a:fld id="{F445441D-5648-4C4E-924F-9D5109CAF161}" type="slidenum">
              <a:rPr lang="en-US" sz="800" kern="1200" smtClean="0">
                <a:solidFill>
                  <a:schemeClr val="accent1">
                    <a:lumMod val="75000"/>
                  </a:schemeClr>
                </a:solidFill>
                <a:latin typeface="Futura Bk" pitchFamily="34" charset="0"/>
                <a:ea typeface="+mn-ea"/>
                <a:cs typeface="+mn-cs"/>
              </a:rPr>
              <a:pPr marL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 kern="1200" dirty="0">
              <a:solidFill>
                <a:schemeClr val="accent1">
                  <a:lumMod val="75000"/>
                </a:schemeClr>
              </a:solidFill>
              <a:latin typeface="Futura Bk" pitchFamily="34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 userDrawn="1"/>
        </p:nvSpPr>
        <p:spPr bwMode="gray">
          <a:xfrm>
            <a:off x="501795" y="4805140"/>
            <a:ext cx="3943350" cy="215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en-US" sz="800" kern="1200" dirty="0">
                <a:solidFill>
                  <a:schemeClr val="accent1">
                    <a:lumMod val="75000"/>
                  </a:schemeClr>
                </a:solidFill>
                <a:latin typeface="Futura Bk" pitchFamily="34" charset="0"/>
                <a:ea typeface="+mn-ea"/>
                <a:cs typeface="+mn-cs"/>
              </a:rPr>
              <a:t>©2009 HP Confidential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Lin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 userDrawn="1"/>
        </p:nvSpPr>
        <p:spPr>
          <a:xfrm>
            <a:off x="7947499" y="9719"/>
            <a:ext cx="1196502" cy="5143500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3000">
                <a:srgbClr val="252627"/>
              </a:gs>
              <a:gs pos="100000">
                <a:srgbClr val="131313"/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34950" y="287235"/>
            <a:ext cx="8375650" cy="50399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00" baseline="0">
                <a:solidFill>
                  <a:srgbClr val="000000"/>
                </a:solidFill>
                <a:latin typeface="Futura Bk" pitchFamily="34" charset="0"/>
              </a:defRPr>
            </a:lvl1pPr>
          </a:lstStyle>
          <a:p>
            <a:r>
              <a:rPr lang="en-US" dirty="0"/>
              <a:t>SINGLE LINE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2634" y="1304026"/>
            <a:ext cx="7663202" cy="33143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ts val="2200"/>
              </a:lnSpc>
              <a:spcBef>
                <a:spcPts val="1200"/>
              </a:spcBef>
              <a:buClr>
                <a:srgbClr val="000000"/>
              </a:buClr>
              <a:buFont typeface="Futura Bk" pitchFamily="34" charset="0"/>
              <a:buChar char="–"/>
              <a:defRPr sz="2000">
                <a:solidFill>
                  <a:srgbClr val="000000"/>
                </a:solidFill>
                <a:latin typeface="Futura Bk" pitchFamily="34" charset="0"/>
              </a:defRPr>
            </a:lvl1pPr>
            <a:lvl2pPr marL="227013" indent="1588">
              <a:lnSpc>
                <a:spcPts val="2000"/>
              </a:lnSpc>
              <a:spcBef>
                <a:spcPts val="0"/>
              </a:spcBef>
              <a:buClr>
                <a:srgbClr val="000000"/>
              </a:buClr>
              <a:defRPr lang="en-US" sz="1500" kern="1200" dirty="0" smtClean="0">
                <a:solidFill>
                  <a:srgbClr val="000000"/>
                </a:solidFill>
                <a:latin typeface="Futura Bk" pitchFamily="34" charset="0"/>
                <a:ea typeface="+mn-ea"/>
                <a:cs typeface="+mn-cs"/>
              </a:defRPr>
            </a:lvl2pPr>
            <a:lvl3pPr marL="228600" indent="0">
              <a:lnSpc>
                <a:spcPts val="2000"/>
              </a:lnSpc>
              <a:buNone/>
              <a:defRPr sz="1500">
                <a:solidFill>
                  <a:schemeClr val="bg1"/>
                </a:solidFill>
                <a:latin typeface="Futura Bk" pitchFamily="34" charset="0"/>
              </a:defRPr>
            </a:lvl3pPr>
            <a:lvl4pPr marL="228600" indent="0">
              <a:lnSpc>
                <a:spcPts val="2000"/>
              </a:lnSpc>
              <a:buNone/>
              <a:defRPr sz="1500">
                <a:solidFill>
                  <a:schemeClr val="bg1"/>
                </a:solidFill>
                <a:latin typeface="Futura Bk" pitchFamily="34" charset="0"/>
              </a:defRPr>
            </a:lvl4pPr>
            <a:lvl5pPr marL="228600" marR="0" indent="0" algn="l" defTabSz="9144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>
                <a:solidFill>
                  <a:schemeClr val="bg1"/>
                </a:solidFill>
                <a:latin typeface="Futura Bk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69018" y="4702351"/>
            <a:ext cx="429792" cy="26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Lin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 userDrawn="1"/>
        </p:nvSpPr>
        <p:spPr>
          <a:xfrm>
            <a:off x="7947499" y="9719"/>
            <a:ext cx="1196502" cy="5143500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3000">
                <a:srgbClr val="252627"/>
              </a:gs>
              <a:gs pos="100000">
                <a:srgbClr val="131313"/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34950" y="287235"/>
            <a:ext cx="8375650" cy="50399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00" baseline="0">
                <a:solidFill>
                  <a:srgbClr val="000000"/>
                </a:solidFill>
                <a:latin typeface="Futura Bk" pitchFamily="34" charset="0"/>
              </a:defRPr>
            </a:lvl1pPr>
          </a:lstStyle>
          <a:p>
            <a:r>
              <a:rPr lang="en-US" dirty="0"/>
              <a:t>SINGLE LINE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2634" y="1304026"/>
            <a:ext cx="7663202" cy="33143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ts val="2200"/>
              </a:lnSpc>
              <a:spcBef>
                <a:spcPts val="1200"/>
              </a:spcBef>
              <a:buClr>
                <a:srgbClr val="000000"/>
              </a:buClr>
              <a:buFont typeface="Futura Bk" pitchFamily="34" charset="0"/>
              <a:buChar char="–"/>
              <a:defRPr sz="2000">
                <a:solidFill>
                  <a:srgbClr val="000000"/>
                </a:solidFill>
                <a:latin typeface="Futura Bk" pitchFamily="34" charset="0"/>
              </a:defRPr>
            </a:lvl1pPr>
            <a:lvl2pPr marL="227013" indent="1588">
              <a:lnSpc>
                <a:spcPts val="2000"/>
              </a:lnSpc>
              <a:spcBef>
                <a:spcPts val="0"/>
              </a:spcBef>
              <a:buClr>
                <a:srgbClr val="000000"/>
              </a:buClr>
              <a:defRPr lang="en-US" sz="1500" kern="1200" dirty="0" smtClean="0">
                <a:solidFill>
                  <a:srgbClr val="000000"/>
                </a:solidFill>
                <a:latin typeface="Futura Bk" pitchFamily="34" charset="0"/>
                <a:ea typeface="+mn-ea"/>
                <a:cs typeface="+mn-cs"/>
              </a:defRPr>
            </a:lvl2pPr>
            <a:lvl3pPr marL="284163" indent="0">
              <a:lnSpc>
                <a:spcPts val="1800"/>
              </a:lnSpc>
              <a:buNone/>
              <a:defRPr sz="1500">
                <a:solidFill>
                  <a:schemeClr val="bg1"/>
                </a:solidFill>
                <a:latin typeface="Futura Bk" pitchFamily="34" charset="0"/>
              </a:defRPr>
            </a:lvl3pPr>
            <a:lvl4pPr marL="396875" indent="0">
              <a:lnSpc>
                <a:spcPts val="1800"/>
              </a:lnSpc>
              <a:buNone/>
              <a:defRPr sz="1500">
                <a:solidFill>
                  <a:schemeClr val="bg1"/>
                </a:solidFill>
                <a:latin typeface="Futura Bk" pitchFamily="34" charset="0"/>
              </a:defRPr>
            </a:lvl4pPr>
            <a:lvl5pPr marL="517525" marR="0" indent="0" algn="l" defTabSz="914400" rtl="0" eaLnBrk="1" fontAlgn="auto" latinLnBrk="0" hangingPunct="1">
              <a:lnSpc>
                <a:spcPts val="18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>
                <a:solidFill>
                  <a:schemeClr val="bg1"/>
                </a:solidFill>
                <a:latin typeface="Futura Bk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43915" y="721367"/>
            <a:ext cx="8366760" cy="399680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7B7B79"/>
                </a:solidFill>
                <a:latin typeface="Futura Bk" pitchFamily="34" charset="0"/>
              </a:defRPr>
            </a:lvl1pPr>
            <a:lvl2pPr>
              <a:defRPr>
                <a:solidFill>
                  <a:schemeClr val="bg1"/>
                </a:solidFill>
                <a:latin typeface="Futura Bk" pitchFamily="34" charset="0"/>
              </a:defRPr>
            </a:lvl2pPr>
            <a:lvl3pPr>
              <a:defRPr>
                <a:solidFill>
                  <a:schemeClr val="bg1"/>
                </a:solidFill>
                <a:latin typeface="Futura Bk" pitchFamily="34" charset="0"/>
              </a:defRPr>
            </a:lvl3pPr>
            <a:lvl4pPr>
              <a:defRPr>
                <a:solidFill>
                  <a:schemeClr val="bg1"/>
                </a:solidFill>
                <a:latin typeface="Futura Bk" pitchFamily="34" charset="0"/>
              </a:defRPr>
            </a:lvl4pPr>
            <a:lvl5pPr>
              <a:defRPr>
                <a:solidFill>
                  <a:schemeClr val="bg1"/>
                </a:solidFill>
                <a:latin typeface="Futura Bk" pitchFamily="34" charset="0"/>
              </a:defRPr>
            </a:lvl5pPr>
          </a:lstStyle>
          <a:p>
            <a:pPr lvl="0"/>
            <a:r>
              <a:rPr lang="en-US" dirty="0"/>
              <a:t>Subtitle Placeholder Here</a:t>
            </a:r>
          </a:p>
        </p:txBody>
      </p:sp>
      <p:pic>
        <p:nvPicPr>
          <p:cNvPr id="12" name="Picture 11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69018" y="4702351"/>
            <a:ext cx="429792" cy="26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Line, Subtitle and Content n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34950" y="287235"/>
            <a:ext cx="8375650" cy="50399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00" baseline="0">
                <a:solidFill>
                  <a:srgbClr val="000000"/>
                </a:solidFill>
                <a:latin typeface="Futura Bk" pitchFamily="34" charset="0"/>
              </a:defRPr>
            </a:lvl1pPr>
          </a:lstStyle>
          <a:p>
            <a:r>
              <a:rPr lang="en-US" dirty="0"/>
              <a:t>SINGLE LINE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2634" y="1304026"/>
            <a:ext cx="7663202" cy="33143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ts val="2200"/>
              </a:lnSpc>
              <a:spcBef>
                <a:spcPts val="1200"/>
              </a:spcBef>
              <a:buClr>
                <a:srgbClr val="000000"/>
              </a:buClr>
              <a:buFont typeface="Futura Bk" pitchFamily="34" charset="0"/>
              <a:buChar char="–"/>
              <a:defRPr sz="2000">
                <a:solidFill>
                  <a:srgbClr val="000000"/>
                </a:solidFill>
                <a:latin typeface="Futura Bk" pitchFamily="34" charset="0"/>
              </a:defRPr>
            </a:lvl1pPr>
            <a:lvl2pPr marL="227013" indent="1588">
              <a:lnSpc>
                <a:spcPts val="2000"/>
              </a:lnSpc>
              <a:spcBef>
                <a:spcPts val="0"/>
              </a:spcBef>
              <a:buClr>
                <a:srgbClr val="000000"/>
              </a:buClr>
              <a:defRPr lang="en-US" sz="1500" kern="1200" dirty="0" smtClean="0">
                <a:solidFill>
                  <a:srgbClr val="000000"/>
                </a:solidFill>
                <a:latin typeface="Futura Bk" pitchFamily="34" charset="0"/>
                <a:ea typeface="+mn-ea"/>
                <a:cs typeface="+mn-cs"/>
              </a:defRPr>
            </a:lvl2pPr>
            <a:lvl3pPr marL="284163" indent="0">
              <a:lnSpc>
                <a:spcPts val="1800"/>
              </a:lnSpc>
              <a:buClr>
                <a:schemeClr val="bg1"/>
              </a:buClr>
              <a:buNone/>
              <a:defRPr sz="1500">
                <a:solidFill>
                  <a:schemeClr val="bg1"/>
                </a:solidFill>
                <a:latin typeface="Futura Bk" pitchFamily="34" charset="0"/>
              </a:defRPr>
            </a:lvl3pPr>
            <a:lvl4pPr marL="396875" indent="0">
              <a:lnSpc>
                <a:spcPts val="1800"/>
              </a:lnSpc>
              <a:buClr>
                <a:schemeClr val="bg1"/>
              </a:buClr>
              <a:buNone/>
              <a:defRPr sz="1500">
                <a:solidFill>
                  <a:schemeClr val="bg1"/>
                </a:solidFill>
                <a:latin typeface="Futura Bk" pitchFamily="34" charset="0"/>
              </a:defRPr>
            </a:lvl4pPr>
            <a:lvl5pPr marL="517525" marR="0" indent="0" algn="l" defTabSz="914400" rtl="0" eaLnBrk="1" fontAlgn="auto" latinLnBrk="0" hangingPunct="1">
              <a:lnSpc>
                <a:spcPts val="18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None/>
              <a:tabLst/>
              <a:defRPr sz="1500">
                <a:solidFill>
                  <a:schemeClr val="bg1"/>
                </a:solidFill>
                <a:latin typeface="Futura Bk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43915" y="721367"/>
            <a:ext cx="8366760" cy="399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None/>
              <a:defRPr lang="en-US" sz="2000" kern="1200" dirty="0" smtClean="0">
                <a:solidFill>
                  <a:srgbClr val="7B7B79"/>
                </a:solidFill>
                <a:latin typeface="Futura Bk" pitchFamily="34" charset="0"/>
                <a:ea typeface="+mn-ea"/>
                <a:cs typeface="+mn-cs"/>
              </a:defRPr>
            </a:lvl1pPr>
            <a:lvl2pPr>
              <a:defRPr>
                <a:solidFill>
                  <a:schemeClr val="bg1"/>
                </a:solidFill>
                <a:latin typeface="Futura Bk" pitchFamily="34" charset="0"/>
              </a:defRPr>
            </a:lvl2pPr>
            <a:lvl3pPr>
              <a:defRPr>
                <a:solidFill>
                  <a:schemeClr val="bg1"/>
                </a:solidFill>
                <a:latin typeface="Futura Bk" pitchFamily="34" charset="0"/>
              </a:defRPr>
            </a:lvl3pPr>
            <a:lvl4pPr>
              <a:defRPr>
                <a:solidFill>
                  <a:schemeClr val="bg1"/>
                </a:solidFill>
                <a:latin typeface="Futura Bk" pitchFamily="34" charset="0"/>
              </a:defRPr>
            </a:lvl4pPr>
            <a:lvl5pPr>
              <a:defRPr>
                <a:solidFill>
                  <a:schemeClr val="bg1"/>
                </a:solidFill>
                <a:latin typeface="Futura Bk" pitchFamily="34" charset="0"/>
              </a:defRPr>
            </a:lvl5pPr>
          </a:lstStyle>
          <a:p>
            <a:pPr marL="225425" marR="0" lvl="0" indent="-225425" algn="l" defTabSz="914400" rtl="0" eaLnBrk="1" fontAlgn="auto" latinLnBrk="0" hangingPunct="1">
              <a:lnSpc>
                <a:spcPts val="22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Futura Bk" pitchFamily="34" charset="0"/>
              <a:buNone/>
              <a:tabLst/>
            </a:pPr>
            <a:r>
              <a:rPr lang="en-US" dirty="0"/>
              <a:t>Subtitle Placeholder Here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8060" b="26861"/>
          <a:stretch>
            <a:fillRect/>
          </a:stretch>
        </p:blipFill>
        <p:spPr bwMode="auto">
          <a:xfrm>
            <a:off x="8369039" y="4702969"/>
            <a:ext cx="434442" cy="2714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Lin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 userDrawn="1"/>
        </p:nvSpPr>
        <p:spPr>
          <a:xfrm>
            <a:off x="7947499" y="9719"/>
            <a:ext cx="1196502" cy="5143500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3000">
                <a:srgbClr val="252627"/>
              </a:gs>
              <a:gs pos="100000">
                <a:srgbClr val="131313"/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34950" y="287235"/>
            <a:ext cx="8375650" cy="50399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00" baseline="0">
                <a:solidFill>
                  <a:srgbClr val="000000"/>
                </a:solidFill>
                <a:latin typeface="Futura Bk" pitchFamily="34" charset="0"/>
              </a:defRPr>
            </a:lvl1pPr>
          </a:lstStyle>
          <a:p>
            <a:r>
              <a:rPr lang="en-US" dirty="0"/>
              <a:t>SINGLE LINE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43915" y="721367"/>
            <a:ext cx="8366760" cy="399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None/>
              <a:defRPr lang="en-US" sz="2000" kern="1200" dirty="0" smtClean="0">
                <a:solidFill>
                  <a:srgbClr val="7B7B79"/>
                </a:solidFill>
                <a:latin typeface="Futura Bk" pitchFamily="34" charset="0"/>
                <a:ea typeface="+mn-ea"/>
                <a:cs typeface="+mn-cs"/>
              </a:defRPr>
            </a:lvl1pPr>
            <a:lvl2pPr>
              <a:defRPr>
                <a:solidFill>
                  <a:schemeClr val="bg1"/>
                </a:solidFill>
                <a:latin typeface="Futura Bk" pitchFamily="34" charset="0"/>
              </a:defRPr>
            </a:lvl2pPr>
            <a:lvl3pPr>
              <a:defRPr>
                <a:solidFill>
                  <a:schemeClr val="bg1"/>
                </a:solidFill>
                <a:latin typeface="Futura Bk" pitchFamily="34" charset="0"/>
              </a:defRPr>
            </a:lvl3pPr>
            <a:lvl4pPr>
              <a:defRPr>
                <a:solidFill>
                  <a:schemeClr val="bg1"/>
                </a:solidFill>
                <a:latin typeface="Futura Bk" pitchFamily="34" charset="0"/>
              </a:defRPr>
            </a:lvl4pPr>
            <a:lvl5pPr>
              <a:defRPr>
                <a:solidFill>
                  <a:schemeClr val="bg1"/>
                </a:solidFill>
                <a:latin typeface="Futura Bk" pitchFamily="34" charset="0"/>
              </a:defRPr>
            </a:lvl5pPr>
          </a:lstStyle>
          <a:p>
            <a:pPr marL="225425" marR="0" lvl="0" indent="-225425" algn="l" defTabSz="914400" rtl="0" eaLnBrk="1" fontAlgn="auto" latinLnBrk="0" hangingPunct="1">
              <a:lnSpc>
                <a:spcPts val="22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Futura Bk" pitchFamily="34" charset="0"/>
              <a:buNone/>
              <a:tabLst/>
            </a:pPr>
            <a:r>
              <a:rPr lang="en-US" dirty="0"/>
              <a:t>Subtitle Placeholder Here</a:t>
            </a:r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69018" y="4702351"/>
            <a:ext cx="429792" cy="26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Line with Subtitle n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34950" y="287235"/>
            <a:ext cx="8375650" cy="50399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00" baseline="0">
                <a:solidFill>
                  <a:srgbClr val="000000"/>
                </a:solidFill>
                <a:latin typeface="Futura Bk" pitchFamily="34" charset="0"/>
              </a:defRPr>
            </a:lvl1pPr>
          </a:lstStyle>
          <a:p>
            <a:r>
              <a:rPr lang="en-US" dirty="0"/>
              <a:t>SINGLE LINE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43915" y="721367"/>
            <a:ext cx="8366760" cy="399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None/>
              <a:defRPr lang="en-US" sz="2000" kern="1200" dirty="0" smtClean="0">
                <a:solidFill>
                  <a:srgbClr val="7B7B79"/>
                </a:solidFill>
                <a:latin typeface="Futura Bk" pitchFamily="34" charset="0"/>
                <a:ea typeface="+mn-ea"/>
                <a:cs typeface="+mn-cs"/>
              </a:defRPr>
            </a:lvl1pPr>
            <a:lvl2pPr>
              <a:defRPr>
                <a:solidFill>
                  <a:schemeClr val="bg1"/>
                </a:solidFill>
                <a:latin typeface="Futura Bk" pitchFamily="34" charset="0"/>
              </a:defRPr>
            </a:lvl2pPr>
            <a:lvl3pPr>
              <a:defRPr>
                <a:solidFill>
                  <a:schemeClr val="bg1"/>
                </a:solidFill>
                <a:latin typeface="Futura Bk" pitchFamily="34" charset="0"/>
              </a:defRPr>
            </a:lvl3pPr>
            <a:lvl4pPr>
              <a:defRPr>
                <a:solidFill>
                  <a:schemeClr val="bg1"/>
                </a:solidFill>
                <a:latin typeface="Futura Bk" pitchFamily="34" charset="0"/>
              </a:defRPr>
            </a:lvl4pPr>
            <a:lvl5pPr>
              <a:defRPr>
                <a:solidFill>
                  <a:schemeClr val="bg1"/>
                </a:solidFill>
                <a:latin typeface="Futura Bk" pitchFamily="34" charset="0"/>
              </a:defRPr>
            </a:lvl5pPr>
          </a:lstStyle>
          <a:p>
            <a:pPr marL="225425" marR="0" lvl="0" indent="-225425" algn="l" defTabSz="914400" rtl="0" eaLnBrk="1" fontAlgn="auto" latinLnBrk="0" hangingPunct="1">
              <a:lnSpc>
                <a:spcPts val="22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Futura Bk" pitchFamily="34" charset="0"/>
              <a:buNone/>
              <a:tabLst/>
            </a:pPr>
            <a:r>
              <a:rPr lang="en-US" dirty="0"/>
              <a:t>Subtitle Placeholder Here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8060" b="26861"/>
          <a:stretch>
            <a:fillRect/>
          </a:stretch>
        </p:blipFill>
        <p:spPr bwMode="auto">
          <a:xfrm>
            <a:off x="8369039" y="4702969"/>
            <a:ext cx="434442" cy="2714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 userDrawn="1"/>
        </p:nvSpPr>
        <p:spPr>
          <a:xfrm>
            <a:off x="7947499" y="9719"/>
            <a:ext cx="1196502" cy="5143500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3000">
                <a:srgbClr val="252627"/>
              </a:gs>
              <a:gs pos="100000">
                <a:srgbClr val="131313"/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34950" y="287235"/>
            <a:ext cx="8375650" cy="50399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00" baseline="0">
                <a:solidFill>
                  <a:srgbClr val="000000"/>
                </a:solidFill>
                <a:latin typeface="Futura Bk" pitchFamily="34" charset="0"/>
              </a:defRPr>
            </a:lvl1pPr>
          </a:lstStyle>
          <a:p>
            <a:r>
              <a:rPr lang="en-US" dirty="0"/>
              <a:t>SINGLE LINE TITLE</a:t>
            </a:r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69018" y="4702351"/>
            <a:ext cx="429792" cy="26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Line Only n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34950" y="287235"/>
            <a:ext cx="8375650" cy="50399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00" baseline="0">
                <a:solidFill>
                  <a:srgbClr val="000000"/>
                </a:solidFill>
                <a:latin typeface="Futura Bk" pitchFamily="34" charset="0"/>
              </a:defRPr>
            </a:lvl1pPr>
          </a:lstStyle>
          <a:p>
            <a:r>
              <a:rPr lang="en-US" dirty="0"/>
              <a:t>SINGLE LINE TITLE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8060" b="26861"/>
          <a:stretch>
            <a:fillRect/>
          </a:stretch>
        </p:blipFill>
        <p:spPr bwMode="auto">
          <a:xfrm>
            <a:off x="8369039" y="4702969"/>
            <a:ext cx="434442" cy="2714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Line,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 userDrawn="1"/>
        </p:nvSpPr>
        <p:spPr>
          <a:xfrm>
            <a:off x="7947499" y="9719"/>
            <a:ext cx="1196502" cy="5143500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3000">
                <a:srgbClr val="252627"/>
              </a:gs>
              <a:gs pos="100000">
                <a:srgbClr val="131313"/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34950" y="287826"/>
            <a:ext cx="8375650" cy="85725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00" baseline="0">
                <a:solidFill>
                  <a:srgbClr val="000000"/>
                </a:solidFill>
                <a:latin typeface="Futura Bk" pitchFamily="34" charset="0"/>
              </a:defRPr>
            </a:lvl1pPr>
          </a:lstStyle>
          <a:p>
            <a:r>
              <a:rPr lang="en-US" dirty="0"/>
              <a:t>DOUBLE LINE TITLE</a:t>
            </a:r>
            <a:br>
              <a:rPr lang="en-US" dirty="0"/>
            </a:br>
            <a:r>
              <a:rPr lang="en-US" dirty="0"/>
              <a:t>FOR ADDED CONTENT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2633" y="1700784"/>
            <a:ext cx="7662672" cy="27425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ts val="2200"/>
              </a:lnSpc>
              <a:spcBef>
                <a:spcPts val="1200"/>
              </a:spcBef>
              <a:buClr>
                <a:srgbClr val="000000"/>
              </a:buClr>
              <a:buFont typeface="Futura Bk" pitchFamily="34" charset="0"/>
              <a:buChar char="–"/>
              <a:defRPr sz="2000">
                <a:solidFill>
                  <a:srgbClr val="000000"/>
                </a:solidFill>
                <a:latin typeface="Futura Bk" pitchFamily="34" charset="0"/>
              </a:defRPr>
            </a:lvl1pPr>
            <a:lvl2pPr marL="227013" indent="1588">
              <a:lnSpc>
                <a:spcPts val="2000"/>
              </a:lnSpc>
              <a:spcBef>
                <a:spcPts val="0"/>
              </a:spcBef>
              <a:buClr>
                <a:srgbClr val="000000"/>
              </a:buClr>
              <a:defRPr lang="en-US" sz="1500" kern="1200" dirty="0" smtClean="0">
                <a:solidFill>
                  <a:srgbClr val="000000"/>
                </a:solidFill>
                <a:latin typeface="Futura Bk" pitchFamily="34" charset="0"/>
                <a:ea typeface="+mn-ea"/>
                <a:cs typeface="+mn-cs"/>
              </a:defRPr>
            </a:lvl2pPr>
            <a:lvl3pPr marL="284163" indent="0">
              <a:lnSpc>
                <a:spcPts val="1800"/>
              </a:lnSpc>
              <a:buClr>
                <a:schemeClr val="bg1"/>
              </a:buClr>
              <a:buNone/>
              <a:defRPr sz="1500">
                <a:solidFill>
                  <a:schemeClr val="bg1"/>
                </a:solidFill>
                <a:latin typeface="Futura Bk" pitchFamily="34" charset="0"/>
              </a:defRPr>
            </a:lvl3pPr>
            <a:lvl4pPr marL="396875" indent="0">
              <a:lnSpc>
                <a:spcPts val="1800"/>
              </a:lnSpc>
              <a:buClr>
                <a:schemeClr val="bg1"/>
              </a:buClr>
              <a:buNone/>
              <a:defRPr sz="1500">
                <a:solidFill>
                  <a:schemeClr val="bg1"/>
                </a:solidFill>
                <a:latin typeface="Futura Bk" pitchFamily="34" charset="0"/>
              </a:defRPr>
            </a:lvl4pPr>
            <a:lvl5pPr marL="517525" marR="0" indent="0" algn="l" defTabSz="914400" rtl="0" eaLnBrk="1" fontAlgn="auto" latinLnBrk="0" hangingPunct="1">
              <a:lnSpc>
                <a:spcPts val="18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None/>
              <a:tabLst/>
              <a:defRPr sz="1500">
                <a:solidFill>
                  <a:schemeClr val="bg1"/>
                </a:solidFill>
                <a:latin typeface="Futura Bk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69018" y="4702351"/>
            <a:ext cx="429792" cy="26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256032" y="1700784"/>
            <a:ext cx="82296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 bwMode="gray">
          <a:xfrm>
            <a:off x="501795" y="4805140"/>
            <a:ext cx="3943350" cy="215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en-US" sz="8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Bk" pitchFamily="34" charset="0"/>
                <a:ea typeface="+mn-ea"/>
                <a:cs typeface="+mn-cs"/>
              </a:rPr>
              <a:t>©</a:t>
            </a:r>
            <a:r>
              <a:rPr lang="en-US" sz="800" kern="1200" dirty="0">
                <a:solidFill>
                  <a:srgbClr val="7F7F7F"/>
                </a:solidFill>
                <a:latin typeface="Futura Bk" pitchFamily="34" charset="0"/>
                <a:ea typeface="+mn-ea"/>
                <a:cs typeface="+mn-cs"/>
              </a:rPr>
              <a:t>2009 HP Confidential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248886" y="4805140"/>
            <a:ext cx="384048" cy="21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</a:pPr>
            <a:fld id="{F445441D-5648-4C4E-924F-9D5109CAF161}" type="slidenum">
              <a:rPr lang="en-US" sz="8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Bk" pitchFamily="34" charset="0"/>
                <a:ea typeface="+mn-ea"/>
                <a:cs typeface="+mn-cs"/>
              </a:rPr>
              <a:pPr marL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 kern="1200" dirty="0">
              <a:solidFill>
                <a:schemeClr val="tx1">
                  <a:lumMod val="50000"/>
                  <a:lumOff val="50000"/>
                </a:schemeClr>
              </a:solidFill>
              <a:latin typeface="Futura Bk" pitchFamily="34" charset="0"/>
              <a:ea typeface="+mn-ea"/>
              <a:cs typeface="+mn-cs"/>
            </a:endParaRPr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237744" y="292608"/>
            <a:ext cx="8375904" cy="8572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DOUBLE LINE TITLE </a:t>
            </a:r>
            <a:br>
              <a:rPr lang="en-US" dirty="0"/>
            </a:br>
            <a:r>
              <a:rPr lang="en-US" dirty="0"/>
              <a:t>FOR ADDED CONTENT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ransition>
    <p:fade/>
  </p:transition>
  <p:hf hdr="0" ftr="0" dt="0"/>
  <p:txStyles>
    <p:titleStyle>
      <a:lvl1pPr marL="0" marR="0" indent="0" algn="l" defTabSz="914400" rtl="0" eaLnBrk="1" fontAlgn="auto" latinLnBrk="0" hangingPunct="1">
        <a:lnSpc>
          <a:spcPts val="31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kumimoji="0" lang="en-US" sz="3100" b="0" i="0" u="none" strike="noStrike" kern="120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Futura Bk" pitchFamily="34" charset="0"/>
          <a:ea typeface="+mj-ea"/>
          <a:cs typeface="+mj-cs"/>
        </a:defRPr>
      </a:lvl1pPr>
    </p:titleStyle>
    <p:bodyStyle>
      <a:lvl1pPr marL="225425" marR="0" indent="-225425" algn="l" defTabSz="914400" rtl="0" eaLnBrk="1" fontAlgn="auto" latinLnBrk="0" hangingPunct="1">
        <a:lnSpc>
          <a:spcPts val="2200"/>
        </a:lnSpc>
        <a:spcBef>
          <a:spcPts val="1200"/>
        </a:spcBef>
        <a:spcAft>
          <a:spcPts val="0"/>
        </a:spcAft>
        <a:buClr>
          <a:srgbClr val="000000"/>
        </a:buClr>
        <a:buSzPct val="100000"/>
        <a:buFont typeface="Futura Bk" pitchFamily="34" charset="0"/>
        <a:buChar char="–"/>
        <a:tabLst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228600" marR="0" indent="0" algn="l" defTabSz="914400" rtl="0" eaLnBrk="1" fontAlgn="auto" latinLnBrk="0" hangingPunct="1">
        <a:lnSpc>
          <a:spcPts val="2000"/>
        </a:lnSpc>
        <a:spcBef>
          <a:spcPts val="0"/>
        </a:spcBef>
        <a:spcAft>
          <a:spcPts val="0"/>
        </a:spcAft>
        <a:buClr>
          <a:srgbClr val="000000"/>
        </a:buClr>
        <a:buSzTx/>
        <a:buFontTx/>
        <a:buNone/>
        <a:tabLst/>
        <a:defRPr sz="1500" kern="1200">
          <a:solidFill>
            <a:srgbClr val="000000"/>
          </a:solidFill>
          <a:latin typeface="+mn-lt"/>
          <a:ea typeface="+mn-ea"/>
          <a:cs typeface="+mn-cs"/>
        </a:defRPr>
      </a:lvl2pPr>
      <a:lvl3pPr marL="228600" indent="0" algn="l" defTabSz="914400" rtl="0" eaLnBrk="1" latinLnBrk="0" hangingPunct="1">
        <a:lnSpc>
          <a:spcPts val="2000"/>
        </a:lnSpc>
        <a:spcBef>
          <a:spcPts val="0"/>
        </a:spcBef>
        <a:buClr>
          <a:srgbClr val="000000"/>
        </a:buClr>
        <a:buFontTx/>
        <a:buNone/>
        <a:defRPr sz="1500" kern="1200">
          <a:solidFill>
            <a:srgbClr val="000000"/>
          </a:solidFill>
          <a:latin typeface="+mn-lt"/>
          <a:ea typeface="+mn-ea"/>
          <a:cs typeface="+mn-cs"/>
        </a:defRPr>
      </a:lvl3pPr>
      <a:lvl4pPr marL="228600" indent="0" algn="l" defTabSz="914400" rtl="0" eaLnBrk="1" latinLnBrk="0" hangingPunct="1">
        <a:lnSpc>
          <a:spcPts val="2000"/>
        </a:lnSpc>
        <a:spcBef>
          <a:spcPts val="0"/>
        </a:spcBef>
        <a:buClr>
          <a:srgbClr val="000000"/>
        </a:buClr>
        <a:buFontTx/>
        <a:buNone/>
        <a:defRPr sz="1500" kern="1200">
          <a:solidFill>
            <a:srgbClr val="000000"/>
          </a:solidFill>
          <a:latin typeface="+mn-lt"/>
          <a:ea typeface="+mn-ea"/>
          <a:cs typeface="+mn-cs"/>
        </a:defRPr>
      </a:lvl4pPr>
      <a:lvl5pPr marL="228600" indent="0" algn="l" defTabSz="914400" rtl="0" eaLnBrk="1" latinLnBrk="0" hangingPunct="1">
        <a:lnSpc>
          <a:spcPts val="2000"/>
        </a:lnSpc>
        <a:spcBef>
          <a:spcPts val="0"/>
        </a:spcBef>
        <a:buClr>
          <a:srgbClr val="000000"/>
        </a:buClr>
        <a:buFontTx/>
        <a:buNone/>
        <a:defRPr sz="15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xternal1.collaboration.hp.com/external/TL_Vendor_Access/ETMA%20subpages/Support.aspx" TargetMode="External"/><Relationship Id="rId2" Type="http://schemas.openxmlformats.org/officeDocument/2006/relationships/hyperlink" Target="https://external1.collaboration.hp.com/external/TL_Vendor_Access/ETMA%20subpages/MT%20Service.aspx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Digital Strategy--Globalization</a:t>
            </a:r>
          </a:p>
          <a:p>
            <a:r>
              <a:rPr lang="en-US" dirty="0"/>
              <a:t>July 2011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ETMA+MT</a:t>
            </a:r>
            <a:br>
              <a:rPr lang="en-US" dirty="0"/>
            </a:br>
            <a:r>
              <a:rPr lang="en-US" dirty="0"/>
              <a:t>WHAT IT MEANS TO YOU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SAVINGS 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4656" y="1402391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Without</a:t>
                      </a:r>
                      <a:r>
                        <a:rPr lang="en-US" baseline="0" dirty="0"/>
                        <a:t> MT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With MT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 word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MT</a:t>
                      </a:r>
                      <a:r>
                        <a:rPr lang="en-US" baseline="0" dirty="0"/>
                        <a:t>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$0.015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MT post-editing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 $0.11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  <a:r>
                        <a:rPr lang="en-US" baseline="0" dirty="0"/>
                        <a:t> per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$0.17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  $0.125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  $0.045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6754" y="3831243"/>
            <a:ext cx="6300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+mj-lt"/>
              </a:rPr>
              <a:t>25% savings on new content translation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8634" y="4528840"/>
            <a:ext cx="4916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* Assuming a 35% discount on ‘new word’ rate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2634" y="1304026"/>
            <a:ext cx="7864823" cy="3314357"/>
          </a:xfrm>
        </p:spPr>
        <p:txBody>
          <a:bodyPr/>
          <a:lstStyle/>
          <a:p>
            <a:r>
              <a:rPr lang="en-US" dirty="0"/>
              <a:t>Digital Strategy Globalization team is working with all approved translation suppliers to:</a:t>
            </a:r>
          </a:p>
          <a:p>
            <a:pPr lvl="1"/>
            <a:r>
              <a:rPr lang="en-US" dirty="0"/>
              <a:t>Identify translation programs where this process will be beneficial</a:t>
            </a:r>
          </a:p>
          <a:p>
            <a:pPr lvl="1"/>
            <a:r>
              <a:rPr lang="en-US" dirty="0"/>
              <a:t>Implement the changes in ETMA workflows</a:t>
            </a:r>
          </a:p>
          <a:p>
            <a:r>
              <a:rPr lang="en-US" dirty="0">
                <a:solidFill>
                  <a:schemeClr val="tx1"/>
                </a:solidFill>
              </a:rPr>
              <a:t>The Translation Program team </a:t>
            </a:r>
            <a:r>
              <a:rPr lang="en-US" dirty="0"/>
              <a:t>will let you know when it has been implemented for your programs so that you can measure and report on cost savings.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From a process perspective, nothing changes for you as a stakeholder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just review your quotes and invoices where suppliers will charge for post-editing services, and IC billing charge for the MT service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How MT will be deployed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USES FOR ETMA + MT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52634" y="1304026"/>
            <a:ext cx="7927270" cy="3314357"/>
          </a:xfrm>
        </p:spPr>
        <p:txBody>
          <a:bodyPr/>
          <a:lstStyle/>
          <a:p>
            <a:r>
              <a:rPr lang="en-US" dirty="0"/>
              <a:t>Content where translation need not be perfect can be translated through ETMA+MT without post-editing:</a:t>
            </a:r>
          </a:p>
          <a:p>
            <a:pPr lvl="1"/>
            <a:r>
              <a:rPr lang="en-US" dirty="0"/>
              <a:t>Knowledge Bases</a:t>
            </a:r>
          </a:p>
          <a:p>
            <a:pPr lvl="1"/>
            <a:r>
              <a:rPr lang="en-US" dirty="0"/>
              <a:t>Internal documents</a:t>
            </a:r>
          </a:p>
          <a:p>
            <a:pPr lvl="1"/>
            <a:r>
              <a:rPr lang="en-US" dirty="0"/>
              <a:t>Non-contractual content for customers where today only English is provided due to budget</a:t>
            </a:r>
          </a:p>
          <a:p>
            <a:r>
              <a:rPr lang="en-US" dirty="0"/>
              <a:t>Cost: $0.015/word for any sentences not matched in translation memory</a:t>
            </a:r>
          </a:p>
          <a:p>
            <a:r>
              <a:rPr lang="en-US" dirty="0"/>
              <a:t>If you would like to find out more, contact the Digital Strategy Globalization team:  alison.toon@hp.com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There may be content that you can now translate at very low cost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67" y="0"/>
            <a:ext cx="2761638" cy="472929"/>
          </a:xfrm>
        </p:spPr>
        <p:txBody>
          <a:bodyPr/>
          <a:lstStyle/>
          <a:p>
            <a:r>
              <a:rPr lang="en-US" sz="1600" dirty="0"/>
              <a:t>HP data used for training: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253" y="419673"/>
            <a:ext cx="2926470" cy="448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897621" y="0"/>
            <a:ext cx="2761638" cy="4729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utura Bk" pitchFamily="34" charset="0"/>
                <a:ea typeface="+mj-ea"/>
                <a:cs typeface="+mj-cs"/>
              </a:rPr>
              <a:t>Lang pairs available: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26913" y="563500"/>
          <a:ext cx="3317790" cy="4063999"/>
        </p:xfrm>
        <a:graphic>
          <a:graphicData uri="http://schemas.openxmlformats.org/drawingml/2006/table">
            <a:tbl>
              <a:tblPr/>
              <a:tblGrid>
                <a:gridCol w="1817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6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Validation mark 70%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Validation mark 50%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6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Brazilian Portuguese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Finnish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6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Danish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Japanese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5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Dutch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Korean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8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English (US) to English (GB)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Thai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5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French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8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French to English (US)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6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German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8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Greek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6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Indonesian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6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International Spanish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8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Italian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6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Norwegian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2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Polish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6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Romanian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6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Russian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8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Simplified Chinese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6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Spanish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619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Swedish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2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Traditional Chinese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8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Simp. Chinese to English (US)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46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Japanese to English (US)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93" marR="8793" marT="87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 on MT Service…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22650" y="1061609"/>
            <a:ext cx="8366760" cy="3323104"/>
          </a:xfrm>
        </p:spPr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5" name="Text Placeholder 19"/>
          <p:cNvSpPr txBox="1">
            <a:spLocks/>
          </p:cNvSpPr>
          <p:nvPr/>
        </p:nvSpPr>
        <p:spPr>
          <a:xfrm>
            <a:off x="368136" y="1112556"/>
            <a:ext cx="8384591" cy="2663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5425" lvl="0" indent="-225425">
              <a:lnSpc>
                <a:spcPts val="2200"/>
              </a:lnSpc>
              <a:spcBef>
                <a:spcPts val="1200"/>
              </a:spcBef>
              <a:buClr>
                <a:srgbClr val="000000"/>
              </a:buClr>
              <a:buSzPct val="100000"/>
              <a:buFont typeface="Futura Bk" pitchFamily="34" charset="0"/>
              <a:buChar char="–"/>
            </a:pPr>
            <a:r>
              <a:rPr lang="en-US" sz="2000" dirty="0"/>
              <a:t>An FAQ section as well as presentation and training material can be found at </a:t>
            </a:r>
            <a:r>
              <a:rPr lang="en-US" sz="2000" dirty="0">
                <a:hlinkClick r:id="rId2"/>
              </a:rPr>
              <a:t>ETMA MT Service</a:t>
            </a:r>
            <a:r>
              <a:rPr lang="en-US" sz="2000" dirty="0"/>
              <a:t> page.</a:t>
            </a:r>
          </a:p>
          <a:p>
            <a:pPr marL="225425" lvl="0" indent="-225425">
              <a:lnSpc>
                <a:spcPts val="2200"/>
              </a:lnSpc>
              <a:spcBef>
                <a:spcPts val="1200"/>
              </a:spcBef>
              <a:buClr>
                <a:srgbClr val="000000"/>
              </a:buClr>
              <a:buSzPct val="100000"/>
              <a:buFont typeface="Futura Bk" pitchFamily="34" charset="0"/>
              <a:buChar char="–"/>
            </a:pPr>
            <a:r>
              <a:rPr lang="en-US" sz="2000" dirty="0"/>
              <a:t>To get help or raise a Support ticket, use the section </a:t>
            </a:r>
            <a:r>
              <a:rPr lang="en-US" sz="2000" dirty="0">
                <a:hlinkClick r:id="rId3"/>
              </a:rPr>
              <a:t>ETMA Support </a:t>
            </a:r>
            <a:r>
              <a:rPr lang="en-US" sz="2000" dirty="0"/>
              <a:t>page.</a:t>
            </a:r>
          </a:p>
          <a:p>
            <a:pPr marL="682625" lvl="1" indent="-225425">
              <a:lnSpc>
                <a:spcPts val="2200"/>
              </a:lnSpc>
              <a:spcBef>
                <a:spcPts val="1200"/>
              </a:spcBef>
              <a:buClr>
                <a:srgbClr val="000000"/>
              </a:buClr>
              <a:buSzPct val="100000"/>
              <a:buFont typeface="Futura Bk" pitchFamily="34" charset="0"/>
              <a:buChar char="–"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INTRODUCTION—HP’S ETMA+MT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You are already using Enterprise Translation Management (ETMA) to help with your globalization</a:t>
            </a:r>
          </a:p>
          <a:p>
            <a:pPr lvl="1"/>
            <a:r>
              <a:rPr lang="en-US" dirty="0"/>
              <a:t>Translation Memory (TM)</a:t>
            </a:r>
          </a:p>
          <a:p>
            <a:pPr lvl="1"/>
            <a:r>
              <a:rPr lang="en-US" dirty="0"/>
              <a:t>Terminology Management</a:t>
            </a:r>
          </a:p>
          <a:p>
            <a:pPr lvl="1"/>
            <a:r>
              <a:rPr lang="en-US" dirty="0"/>
              <a:t>Workflow and process automation</a:t>
            </a:r>
          </a:p>
          <a:p>
            <a:pPr lvl="1"/>
            <a:r>
              <a:rPr lang="en-US" dirty="0"/>
              <a:t>Expert and approved human translators</a:t>
            </a:r>
          </a:p>
          <a:p>
            <a:r>
              <a:rPr lang="en-US" dirty="0"/>
              <a:t>Machine Translation (MT) has now been added to ETMA services</a:t>
            </a:r>
          </a:p>
          <a:p>
            <a:pPr lvl="1"/>
            <a:r>
              <a:rPr lang="en-US" dirty="0"/>
              <a:t>Statistical MT trained on HP’s voice and words</a:t>
            </a:r>
          </a:p>
          <a:p>
            <a:pPr lvl="1"/>
            <a:r>
              <a:rPr lang="en-US" dirty="0"/>
              <a:t>Secure and private service for HP alone</a:t>
            </a:r>
          </a:p>
          <a:p>
            <a:pPr lvl="1"/>
            <a:r>
              <a:rPr lang="en-US" dirty="0"/>
              <a:t>25 languages available immediately</a:t>
            </a:r>
          </a:p>
          <a:p>
            <a:pPr lvl="1"/>
            <a:r>
              <a:rPr lang="en-US" dirty="0"/>
              <a:t>Saves time and money!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ETMA+MT WORKS</a:t>
            </a:r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Translations continue to flow through ETMA and find matches in translation memory</a:t>
            </a:r>
          </a:p>
          <a:p>
            <a:r>
              <a:rPr lang="en-US" dirty="0"/>
              <a:t>Only sentences for which there is no match in translation memory then go through MT</a:t>
            </a:r>
          </a:p>
          <a:p>
            <a:r>
              <a:rPr lang="en-US" dirty="0"/>
              <a:t>Everything is reviewed and modified, when necessary, by an expert, human translator </a:t>
            </a:r>
            <a:r>
              <a:rPr lang="en-US" dirty="0">
                <a:solidFill>
                  <a:schemeClr val="tx1"/>
                </a:solidFill>
              </a:rPr>
              <a:t>(post-editing services) </a:t>
            </a:r>
            <a:r>
              <a:rPr lang="en-US" dirty="0"/>
              <a:t>at an Approved HP supplier</a:t>
            </a:r>
          </a:p>
          <a:p>
            <a:r>
              <a:rPr lang="en-US" dirty="0"/>
              <a:t>All you need to do is save money!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do not need to do anything!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POST-EDITING SERVICES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52633" y="1304026"/>
            <a:ext cx="7959713" cy="33143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HP expects the quality of post-edited content to be the same linguistic quality as would be expected and achieved by standard human translation, meaning that final content must be: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Comprehensible: an end user perfectly understands the content of the message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Accurate: it communicates the same meaning as the source text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Stylistically accurate: with style as good as that achieved by a human translator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Grammatically correct and using correct punctuation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Expected quality of translations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TRANSLATION PROCESS</a:t>
            </a:r>
            <a:endParaRPr lang="en-US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MX" dirty="0"/>
              <a:t>ETMA </a:t>
            </a:r>
            <a:r>
              <a:rPr lang="es-MX" dirty="0" err="1"/>
              <a:t>translation</a:t>
            </a:r>
            <a:r>
              <a:rPr lang="es-MX" dirty="0"/>
              <a:t> </a:t>
            </a:r>
            <a:r>
              <a:rPr lang="es-MX" dirty="0" err="1"/>
              <a:t>memory</a:t>
            </a:r>
            <a:r>
              <a:rPr lang="es-MX" dirty="0"/>
              <a:t> </a:t>
            </a:r>
            <a:r>
              <a:rPr lang="es-MX" dirty="0" err="1"/>
              <a:t>matching</a:t>
            </a:r>
            <a:endParaRPr lang="en-US" dirty="0"/>
          </a:p>
          <a:p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262927" y="1838194"/>
            <a:ext cx="1311678" cy="2206931"/>
            <a:chOff x="201282" y="2034283"/>
            <a:chExt cx="1311678" cy="2206931"/>
          </a:xfrm>
        </p:grpSpPr>
        <p:pic>
          <p:nvPicPr>
            <p:cNvPr id="5" name="Picture 4" descr="hp_t&amp;l_p02_icon07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5596" y="2034283"/>
              <a:ext cx="1243051" cy="141258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01282" y="3625049"/>
              <a:ext cx="1311678" cy="616165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  <a:latin typeface="+mj-lt"/>
                </a:rPr>
                <a:t>Supplier or CMS uploads content files to ETMA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037831" y="1592960"/>
            <a:ext cx="1546696" cy="2697398"/>
            <a:chOff x="1912351" y="1756882"/>
            <a:chExt cx="1546696" cy="2697398"/>
          </a:xfrm>
        </p:grpSpPr>
        <p:grpSp>
          <p:nvGrpSpPr>
            <p:cNvPr id="42" name="Group 41"/>
            <p:cNvGrpSpPr/>
            <p:nvPr/>
          </p:nvGrpSpPr>
          <p:grpSpPr>
            <a:xfrm>
              <a:off x="1923508" y="1756882"/>
              <a:ext cx="1524383" cy="1936558"/>
              <a:chOff x="1946879" y="1756882"/>
              <a:chExt cx="1524383" cy="1936558"/>
            </a:xfrm>
          </p:grpSpPr>
          <p:sp>
            <p:nvSpPr>
              <p:cNvPr id="30" name="Can 29"/>
              <p:cNvSpPr/>
              <p:nvPr/>
            </p:nvSpPr>
            <p:spPr>
              <a:xfrm>
                <a:off x="1946879" y="1756882"/>
                <a:ext cx="1524383" cy="1936558"/>
              </a:xfrm>
              <a:prstGeom prst="can">
                <a:avLst/>
              </a:prstGeom>
              <a:gradFill flip="none" rotWithShape="1">
                <a:gsLst>
                  <a:gs pos="0">
                    <a:srgbClr val="00A4E6">
                      <a:alpha val="17000"/>
                    </a:srgbClr>
                  </a:gs>
                  <a:gs pos="100000">
                    <a:srgbClr val="1742DB"/>
                  </a:gs>
                </a:gsLst>
                <a:lin ang="5400000" scaled="1"/>
                <a:tileRect/>
              </a:gradFill>
              <a:ln w="317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tlCol="0" anchor="ctr"/>
              <a:lstStyle/>
              <a:p>
                <a:pPr algn="ctr">
                  <a:lnSpc>
                    <a:spcPct val="85000"/>
                  </a:lnSpc>
                </a:pPr>
                <a:endParaRPr lang="en-US" sz="1700" dirty="0">
                  <a:solidFill>
                    <a:prstClr val="white"/>
                  </a:solidFill>
                  <a:latin typeface="+mj-lt"/>
                </a:endParaRPr>
              </a:p>
            </p:txBody>
          </p:sp>
          <p:pic>
            <p:nvPicPr>
              <p:cNvPr id="4" name="Picture 3" descr="hp_t&amp;l_p02_icon02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017781" y="2189243"/>
                <a:ext cx="1344323" cy="1422753"/>
              </a:xfrm>
              <a:prstGeom prst="rect">
                <a:avLst/>
              </a:prstGeom>
            </p:spPr>
          </p:pic>
        </p:grpSp>
        <p:sp>
          <p:nvSpPr>
            <p:cNvPr id="9" name="TextBox 8"/>
            <p:cNvSpPr txBox="1"/>
            <p:nvPr/>
          </p:nvSpPr>
          <p:spPr>
            <a:xfrm>
              <a:off x="1912351" y="3854116"/>
              <a:ext cx="1546696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  <a:latin typeface="+mj-lt"/>
                </a:rPr>
                <a:t>ETMA  identifies matches, terminology and “new words”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047753" y="1494973"/>
            <a:ext cx="1807989" cy="2893373"/>
            <a:chOff x="3986108" y="1649085"/>
            <a:chExt cx="1807989" cy="2893373"/>
          </a:xfrm>
        </p:grpSpPr>
        <p:pic>
          <p:nvPicPr>
            <p:cNvPr id="6" name="Picture 5" descr="hp_t&amp;l_p02_icon06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24678" y="1649085"/>
              <a:ext cx="1330849" cy="100332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986108" y="4111571"/>
              <a:ext cx="180798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  <a:latin typeface="+mj-lt"/>
                </a:rPr>
                <a:t>Translator reviews matches and translates new words</a:t>
              </a:r>
            </a:p>
          </p:txBody>
        </p:sp>
      </p:grp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331551" y="2738561"/>
          <a:ext cx="1240393" cy="110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7170"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latin typeface="HPFutura Medium" pitchFamily="50" charset="0"/>
                        </a:rPr>
                        <a:t>Breakdown</a:t>
                      </a:r>
                    </a:p>
                  </a:txBody>
                  <a:tcPr marL="84406" marR="84406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ctr"/>
                      <a:r>
                        <a:rPr lang="en-US" sz="1000" b="1" noProof="0" dirty="0">
                          <a:latin typeface="HPFutura Medium" pitchFamily="50" charset="0"/>
                        </a:rPr>
                        <a:t>New words</a:t>
                      </a:r>
                    </a:p>
                  </a:txBody>
                  <a:tcPr marL="84406" marR="84406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noProof="0" dirty="0">
                          <a:solidFill>
                            <a:schemeClr val="dk1"/>
                          </a:solidFill>
                          <a:latin typeface="HPFutura Medium" pitchFamily="50" charset="0"/>
                          <a:ea typeface="+mn-ea"/>
                          <a:cs typeface="+mn-cs"/>
                        </a:rPr>
                        <a:t>95% - 99%</a:t>
                      </a:r>
                    </a:p>
                  </a:txBody>
                  <a:tcPr marL="84406" marR="84406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noProof="0" dirty="0">
                          <a:solidFill>
                            <a:schemeClr val="dk1"/>
                          </a:solidFill>
                          <a:latin typeface="HPFutura Medium" pitchFamily="50" charset="0"/>
                          <a:ea typeface="+mn-ea"/>
                          <a:cs typeface="+mn-cs"/>
                        </a:rPr>
                        <a:t>85% - 94%</a:t>
                      </a:r>
                    </a:p>
                  </a:txBody>
                  <a:tcPr marL="84406" marR="84406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noProof="0" dirty="0">
                          <a:solidFill>
                            <a:schemeClr val="dk1"/>
                          </a:solidFill>
                          <a:latin typeface="HPFutura Medium" pitchFamily="50" charset="0"/>
                          <a:ea typeface="+mn-ea"/>
                          <a:cs typeface="+mn-cs"/>
                        </a:rPr>
                        <a:t>75% - 84%</a:t>
                      </a:r>
                    </a:p>
                  </a:txBody>
                  <a:tcPr marL="84406" marR="84406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6318968" y="1383264"/>
            <a:ext cx="1134424" cy="3116791"/>
            <a:chOff x="6177559" y="1712037"/>
            <a:chExt cx="1134424" cy="3116791"/>
          </a:xfrm>
        </p:grpSpPr>
        <p:grpSp>
          <p:nvGrpSpPr>
            <p:cNvPr id="31" name="Group 30"/>
            <p:cNvGrpSpPr/>
            <p:nvPr/>
          </p:nvGrpSpPr>
          <p:grpSpPr>
            <a:xfrm>
              <a:off x="6195284" y="1712037"/>
              <a:ext cx="1098974" cy="2247607"/>
              <a:chOff x="6202736" y="1938068"/>
              <a:chExt cx="1098974" cy="224760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6309088" y="1938068"/>
                <a:ext cx="844061" cy="316841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40" tIns="45720"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200" dirty="0">
                    <a:solidFill>
                      <a:prstClr val="white"/>
                    </a:solidFill>
                    <a:latin typeface="+mj-lt"/>
                  </a:rPr>
                  <a:t>DTP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273638" y="2398928"/>
                <a:ext cx="921720" cy="346560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40" tIns="45720"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200" dirty="0">
                    <a:solidFill>
                      <a:prstClr val="white"/>
                    </a:solidFill>
                    <a:latin typeface="+mj-lt"/>
                  </a:rPr>
                  <a:t>Linguistic Review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202736" y="2888592"/>
                <a:ext cx="1098974" cy="346560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40" tIns="45720"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200" dirty="0">
                    <a:solidFill>
                      <a:prstClr val="white"/>
                    </a:solidFill>
                    <a:latin typeface="+mj-lt"/>
                  </a:rPr>
                  <a:t>Engineering hours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273638" y="3349452"/>
                <a:ext cx="921720" cy="346560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40" tIns="45720"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200" dirty="0">
                    <a:solidFill>
                      <a:prstClr val="white"/>
                    </a:solidFill>
                    <a:latin typeface="+mj-lt"/>
                  </a:rPr>
                  <a:t>ICR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273638" y="3839115"/>
                <a:ext cx="921720" cy="346560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40" tIns="45720"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200" dirty="0">
                    <a:solidFill>
                      <a:prstClr val="white"/>
                    </a:solidFill>
                    <a:latin typeface="+mj-lt"/>
                  </a:rPr>
                  <a:t>Project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200" dirty="0">
                    <a:solidFill>
                      <a:prstClr val="white"/>
                    </a:solidFill>
                    <a:latin typeface="+mj-lt"/>
                  </a:rPr>
                  <a:t>Mgmt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6177559" y="4228664"/>
              <a:ext cx="113442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+mj-lt"/>
                </a:rPr>
                <a:t>Supplier provides other project services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8047193" y="2456536"/>
            <a:ext cx="950414" cy="685800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Supplier delivers translated content</a:t>
            </a:r>
          </a:p>
        </p:txBody>
      </p:sp>
      <p:sp>
        <p:nvSpPr>
          <p:cNvPr id="48" name="Right Arrow 47"/>
          <p:cNvSpPr/>
          <p:nvPr/>
        </p:nvSpPr>
        <p:spPr>
          <a:xfrm>
            <a:off x="1664415" y="2840846"/>
            <a:ext cx="283606" cy="201626"/>
          </a:xfrm>
          <a:prstGeom prst="righ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>
              <a:lnSpc>
                <a:spcPct val="85000"/>
              </a:lnSpc>
            </a:pPr>
            <a:endParaRPr lang="en-US" sz="17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49" name="Right Arrow 48"/>
          <p:cNvSpPr/>
          <p:nvPr/>
        </p:nvSpPr>
        <p:spPr>
          <a:xfrm>
            <a:off x="3674337" y="2840846"/>
            <a:ext cx="283606" cy="201626"/>
          </a:xfrm>
          <a:prstGeom prst="righ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>
              <a:lnSpc>
                <a:spcPct val="85000"/>
              </a:lnSpc>
            </a:pPr>
            <a:endParaRPr lang="en-US" sz="17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5945552" y="2840846"/>
            <a:ext cx="283606" cy="201626"/>
          </a:xfrm>
          <a:prstGeom prst="righ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>
              <a:lnSpc>
                <a:spcPct val="85000"/>
              </a:lnSpc>
            </a:pPr>
            <a:endParaRPr lang="en-US" sz="17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7543201" y="2840846"/>
            <a:ext cx="283606" cy="201626"/>
          </a:xfrm>
          <a:prstGeom prst="righ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>
              <a:lnSpc>
                <a:spcPct val="85000"/>
              </a:lnSpc>
            </a:pPr>
            <a:endParaRPr lang="en-US" sz="1700" dirty="0">
              <a:solidFill>
                <a:prstClr val="white"/>
              </a:solidFill>
              <a:latin typeface="+mj-lt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>
          <a:xfrm>
            <a:off x="1722664" y="1151164"/>
            <a:ext cx="2971800" cy="3845379"/>
          </a:xfrm>
          <a:prstGeom prst="roundRect">
            <a:avLst/>
          </a:prstGeom>
          <a:solidFill>
            <a:srgbClr val="007ECC">
              <a:alpha val="18039"/>
            </a:srgbClr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>
              <a:lnSpc>
                <a:spcPct val="85000"/>
              </a:lnSpc>
            </a:pPr>
            <a:r>
              <a:rPr lang="es-MX" sz="2000" dirty="0">
                <a:solidFill>
                  <a:prstClr val="white"/>
                </a:solidFill>
                <a:latin typeface="+mj-lt"/>
              </a:rPr>
              <a:t>-</a:t>
            </a: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ETMA+MT TRANSLATION PROCESS</a:t>
            </a:r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Translation memory matching plus machine translation service</a:t>
            </a:r>
          </a:p>
          <a:p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79167" y="2831946"/>
          <a:ext cx="1240393" cy="110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7170"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latin typeface="HPFutura Medium" pitchFamily="50" charset="0"/>
                        </a:rPr>
                        <a:t>Breakdown</a:t>
                      </a:r>
                    </a:p>
                  </a:txBody>
                  <a:tcPr marL="84406" marR="84406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ctr"/>
                      <a:r>
                        <a:rPr lang="en-US" sz="1000" b="1" noProof="0" dirty="0">
                          <a:latin typeface="HPFutura Medium" pitchFamily="50" charset="0"/>
                        </a:rPr>
                        <a:t>Zero</a:t>
                      </a:r>
                      <a:r>
                        <a:rPr lang="en-US" sz="1000" b="1" baseline="0" noProof="0" dirty="0">
                          <a:latin typeface="HPFutura Medium" pitchFamily="50" charset="0"/>
                        </a:rPr>
                        <a:t> new wo</a:t>
                      </a:r>
                      <a:r>
                        <a:rPr lang="en-US" sz="1000" b="1" noProof="0" dirty="0">
                          <a:latin typeface="HPFutura Medium" pitchFamily="50" charset="0"/>
                        </a:rPr>
                        <a:t>rds</a:t>
                      </a:r>
                    </a:p>
                  </a:txBody>
                  <a:tcPr marL="84406" marR="84406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noProof="0" dirty="0">
                          <a:solidFill>
                            <a:schemeClr val="dk1"/>
                          </a:solidFill>
                          <a:latin typeface="HPFutura Medium" pitchFamily="50" charset="0"/>
                          <a:ea typeface="+mn-ea"/>
                          <a:cs typeface="+mn-cs"/>
                        </a:rPr>
                        <a:t>95% - 99%</a:t>
                      </a:r>
                    </a:p>
                  </a:txBody>
                  <a:tcPr marL="84406" marR="84406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noProof="0" dirty="0">
                          <a:solidFill>
                            <a:schemeClr val="dk1"/>
                          </a:solidFill>
                          <a:latin typeface="HPFutura Medium" pitchFamily="50" charset="0"/>
                          <a:ea typeface="+mn-ea"/>
                          <a:cs typeface="+mn-cs"/>
                        </a:rPr>
                        <a:t>85% - 94%</a:t>
                      </a:r>
                    </a:p>
                  </a:txBody>
                  <a:tcPr marL="84406" marR="84406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noProof="0" dirty="0">
                          <a:solidFill>
                            <a:schemeClr val="dk1"/>
                          </a:solidFill>
                          <a:latin typeface="HPFutura Medium" pitchFamily="50" charset="0"/>
                          <a:ea typeface="+mn-ea"/>
                          <a:cs typeface="+mn-cs"/>
                        </a:rPr>
                        <a:t>75% - 84%</a:t>
                      </a:r>
                    </a:p>
                  </a:txBody>
                  <a:tcPr marL="84406" marR="84406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44"/>
          <p:cNvGrpSpPr/>
          <p:nvPr/>
        </p:nvGrpSpPr>
        <p:grpSpPr>
          <a:xfrm>
            <a:off x="149911" y="2028226"/>
            <a:ext cx="1311678" cy="2206931"/>
            <a:chOff x="201282" y="2034283"/>
            <a:chExt cx="1311678" cy="2206931"/>
          </a:xfrm>
        </p:grpSpPr>
        <p:pic>
          <p:nvPicPr>
            <p:cNvPr id="5" name="Picture 4" descr="hp_t&amp;l_p02_icon07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5596" y="2034283"/>
              <a:ext cx="1243051" cy="141258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01282" y="3625049"/>
              <a:ext cx="1311678" cy="616165"/>
            </a:xfrm>
            <a:prstGeom prst="rect">
              <a:avLst/>
            </a:prstGeom>
            <a:noFill/>
          </p:spPr>
          <p:txBody>
            <a:bodyPr wrap="square" lIns="107287" tIns="53643" rIns="107287" bIns="53643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  <a:latin typeface="+mj-lt"/>
                </a:rPr>
                <a:t>Supplier or CMS uploads content to ETMA 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779573" y="1782992"/>
            <a:ext cx="1434834" cy="2697398"/>
            <a:chOff x="1863171" y="1582686"/>
            <a:chExt cx="1434834" cy="2697398"/>
          </a:xfrm>
        </p:grpSpPr>
        <p:grpSp>
          <p:nvGrpSpPr>
            <p:cNvPr id="7" name="Group 41"/>
            <p:cNvGrpSpPr/>
            <p:nvPr/>
          </p:nvGrpSpPr>
          <p:grpSpPr>
            <a:xfrm>
              <a:off x="1873521" y="1582686"/>
              <a:ext cx="1414135" cy="1936558"/>
              <a:chOff x="1946879" y="1756882"/>
              <a:chExt cx="1524383" cy="1936558"/>
            </a:xfrm>
          </p:grpSpPr>
          <p:sp>
            <p:nvSpPr>
              <p:cNvPr id="30" name="Can 29"/>
              <p:cNvSpPr/>
              <p:nvPr/>
            </p:nvSpPr>
            <p:spPr>
              <a:xfrm>
                <a:off x="1946879" y="1756882"/>
                <a:ext cx="1524383" cy="1936558"/>
              </a:xfrm>
              <a:prstGeom prst="can">
                <a:avLst/>
              </a:prstGeom>
              <a:gradFill flip="none" rotWithShape="1">
                <a:gsLst>
                  <a:gs pos="0">
                    <a:srgbClr val="00A4E6">
                      <a:alpha val="17000"/>
                    </a:srgbClr>
                  </a:gs>
                  <a:gs pos="100000">
                    <a:srgbClr val="1742DB"/>
                  </a:gs>
                </a:gsLst>
                <a:lin ang="5400000" scaled="1"/>
                <a:tileRect/>
              </a:gradFill>
              <a:ln w="317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tlCol="0" anchor="ctr"/>
              <a:lstStyle/>
              <a:p>
                <a:pPr algn="ctr">
                  <a:lnSpc>
                    <a:spcPct val="85000"/>
                  </a:lnSpc>
                </a:pPr>
                <a:endParaRPr lang="en-US" sz="1700" dirty="0">
                  <a:solidFill>
                    <a:prstClr val="white"/>
                  </a:solidFill>
                  <a:latin typeface="+mj-lt"/>
                </a:endParaRPr>
              </a:p>
            </p:txBody>
          </p:sp>
          <p:pic>
            <p:nvPicPr>
              <p:cNvPr id="4" name="Picture 3" descr="hp_t&amp;l_p02_icon02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017781" y="2189243"/>
                <a:ext cx="1344323" cy="1422753"/>
              </a:xfrm>
              <a:prstGeom prst="rect">
                <a:avLst/>
              </a:prstGeom>
            </p:spPr>
          </p:pic>
        </p:grpSp>
        <p:sp>
          <p:nvSpPr>
            <p:cNvPr id="9" name="TextBox 8"/>
            <p:cNvSpPr txBox="1"/>
            <p:nvPr/>
          </p:nvSpPr>
          <p:spPr>
            <a:xfrm>
              <a:off x="1863171" y="3679920"/>
              <a:ext cx="143483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  <a:latin typeface="+mj-lt"/>
                </a:rPr>
                <a:t>ETMA  identifies matches, terminology and “new words”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795369" y="1533337"/>
            <a:ext cx="1807989" cy="2960402"/>
            <a:chOff x="4795369" y="1533337"/>
            <a:chExt cx="1807989" cy="2960402"/>
          </a:xfrm>
        </p:grpSpPr>
        <p:pic>
          <p:nvPicPr>
            <p:cNvPr id="6" name="Picture 5" descr="hp_t&amp;l_p02_icon06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33939" y="1533337"/>
              <a:ext cx="1330849" cy="100332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795369" y="4232129"/>
              <a:ext cx="180798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  <a:latin typeface="+mj-lt"/>
                </a:rPr>
                <a:t>Translator reviews matches</a:t>
              </a:r>
            </a:p>
          </p:txBody>
        </p:sp>
      </p:grpSp>
      <p:grpSp>
        <p:nvGrpSpPr>
          <p:cNvPr id="12" name="Group 31"/>
          <p:cNvGrpSpPr/>
          <p:nvPr/>
        </p:nvGrpSpPr>
        <p:grpSpPr>
          <a:xfrm>
            <a:off x="6758062" y="1573296"/>
            <a:ext cx="1134424" cy="3116791"/>
            <a:chOff x="6177559" y="1712037"/>
            <a:chExt cx="1134424" cy="3116791"/>
          </a:xfrm>
        </p:grpSpPr>
        <p:grpSp>
          <p:nvGrpSpPr>
            <p:cNvPr id="13" name="Group 30"/>
            <p:cNvGrpSpPr/>
            <p:nvPr/>
          </p:nvGrpSpPr>
          <p:grpSpPr>
            <a:xfrm>
              <a:off x="6195284" y="1712037"/>
              <a:ext cx="1098974" cy="2247607"/>
              <a:chOff x="6202736" y="1938068"/>
              <a:chExt cx="1098974" cy="224760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6309088" y="1938068"/>
                <a:ext cx="844061" cy="316841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40" tIns="45720"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200" dirty="0">
                    <a:solidFill>
                      <a:prstClr val="white"/>
                    </a:solidFill>
                    <a:latin typeface="+mj-lt"/>
                  </a:rPr>
                  <a:t>DTP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273638" y="2398928"/>
                <a:ext cx="921720" cy="346560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40" tIns="45720"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200" dirty="0">
                    <a:solidFill>
                      <a:prstClr val="white"/>
                    </a:solidFill>
                    <a:latin typeface="+mj-lt"/>
                  </a:rPr>
                  <a:t>Linguistic Review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202736" y="2888592"/>
                <a:ext cx="1098974" cy="346560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40" tIns="45720"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200" dirty="0">
                    <a:solidFill>
                      <a:prstClr val="white"/>
                    </a:solidFill>
                    <a:latin typeface="+mj-lt"/>
                  </a:rPr>
                  <a:t>Engineering hours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273638" y="3349452"/>
                <a:ext cx="921720" cy="346560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40" tIns="45720"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200" dirty="0">
                    <a:solidFill>
                      <a:prstClr val="white"/>
                    </a:solidFill>
                    <a:latin typeface="+mj-lt"/>
                  </a:rPr>
                  <a:t>ICR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273638" y="3839115"/>
                <a:ext cx="921720" cy="346560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40" tIns="45720"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200" dirty="0">
                    <a:solidFill>
                      <a:prstClr val="white"/>
                    </a:solidFill>
                    <a:latin typeface="+mj-lt"/>
                  </a:rPr>
                  <a:t>Project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200" dirty="0">
                    <a:solidFill>
                      <a:prstClr val="white"/>
                    </a:solidFill>
                    <a:latin typeface="+mj-lt"/>
                  </a:rPr>
                  <a:t>Mgmt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6177559" y="4228664"/>
              <a:ext cx="113442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+mj-lt"/>
                </a:rPr>
                <a:t>Supplier provides other project services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8047193" y="2788791"/>
            <a:ext cx="950414" cy="685800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>
              <a:lnSpc>
                <a:spcPct val="85000"/>
              </a:lnSpc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Supplier delivers translated content</a:t>
            </a:r>
          </a:p>
        </p:txBody>
      </p:sp>
      <p:sp>
        <p:nvSpPr>
          <p:cNvPr id="48" name="Right Arrow 47"/>
          <p:cNvSpPr/>
          <p:nvPr/>
        </p:nvSpPr>
        <p:spPr>
          <a:xfrm>
            <a:off x="1397138" y="3030878"/>
            <a:ext cx="283606" cy="201626"/>
          </a:xfrm>
          <a:prstGeom prst="righ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>
              <a:lnSpc>
                <a:spcPct val="85000"/>
              </a:lnSpc>
            </a:pPr>
            <a:endParaRPr lang="en-US" sz="17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49" name="Right Arrow 48"/>
          <p:cNvSpPr/>
          <p:nvPr/>
        </p:nvSpPr>
        <p:spPr>
          <a:xfrm>
            <a:off x="3231596" y="3030878"/>
            <a:ext cx="283606" cy="201626"/>
          </a:xfrm>
          <a:prstGeom prst="righ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>
              <a:lnSpc>
                <a:spcPct val="85000"/>
              </a:lnSpc>
            </a:pPr>
            <a:endParaRPr lang="en-US" sz="17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6538907" y="3030878"/>
            <a:ext cx="283606" cy="201626"/>
          </a:xfrm>
          <a:prstGeom prst="righ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>
              <a:lnSpc>
                <a:spcPct val="85000"/>
              </a:lnSpc>
            </a:pPr>
            <a:endParaRPr lang="en-US" sz="17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7828035" y="3030878"/>
            <a:ext cx="283606" cy="201626"/>
          </a:xfrm>
          <a:prstGeom prst="righ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>
              <a:lnSpc>
                <a:spcPct val="85000"/>
              </a:lnSpc>
            </a:pPr>
            <a:endParaRPr lang="en-US" sz="17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55" name="Right Arrow 54"/>
          <p:cNvSpPr/>
          <p:nvPr/>
        </p:nvSpPr>
        <p:spPr>
          <a:xfrm>
            <a:off x="4576214" y="3030878"/>
            <a:ext cx="283606" cy="201626"/>
          </a:xfrm>
          <a:prstGeom prst="righ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>
              <a:lnSpc>
                <a:spcPct val="85000"/>
              </a:lnSpc>
            </a:pPr>
            <a:endParaRPr lang="en-US" sz="1700" dirty="0">
              <a:solidFill>
                <a:prstClr val="white"/>
              </a:solidFill>
              <a:latin typeface="+mj-lt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3328291" y="1304818"/>
            <a:ext cx="1434834" cy="3653747"/>
            <a:chOff x="3340937" y="1304818"/>
            <a:chExt cx="1434834" cy="3653747"/>
          </a:xfrm>
        </p:grpSpPr>
        <p:grpSp>
          <p:nvGrpSpPr>
            <p:cNvPr id="29" name="Group 52"/>
            <p:cNvGrpSpPr/>
            <p:nvPr/>
          </p:nvGrpSpPr>
          <p:grpSpPr>
            <a:xfrm>
              <a:off x="3600826" y="1304818"/>
              <a:ext cx="915056" cy="2918839"/>
              <a:chOff x="3800851" y="2737710"/>
              <a:chExt cx="1382580" cy="3725285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3800851" y="2737710"/>
                <a:ext cx="1382580" cy="3725285"/>
              </a:xfrm>
              <a:prstGeom prst="round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tlCol="0" anchor="ctr"/>
              <a:lstStyle/>
              <a:p>
                <a:pPr algn="ctr">
                  <a:lnSpc>
                    <a:spcPct val="85000"/>
                  </a:lnSpc>
                </a:pPr>
                <a:endParaRPr lang="en-US" sz="1100" dirty="0">
                  <a:solidFill>
                    <a:prstClr val="white"/>
                  </a:solidFill>
                  <a:latin typeface="+mj-lt"/>
                </a:endParaRPr>
              </a:p>
            </p:txBody>
          </p:sp>
          <p:grpSp>
            <p:nvGrpSpPr>
              <p:cNvPr id="32" name="Group 30"/>
              <p:cNvGrpSpPr/>
              <p:nvPr/>
            </p:nvGrpSpPr>
            <p:grpSpPr>
              <a:xfrm>
                <a:off x="3894478" y="2929735"/>
                <a:ext cx="1228960" cy="691290"/>
                <a:chOff x="3894478" y="2929735"/>
                <a:chExt cx="1228960" cy="691290"/>
              </a:xfrm>
            </p:grpSpPr>
            <p:sp>
              <p:nvSpPr>
                <p:cNvPr id="52" name="Can 51"/>
                <p:cNvSpPr/>
                <p:nvPr/>
              </p:nvSpPr>
              <p:spPr>
                <a:xfrm>
                  <a:off x="3953098" y="2929735"/>
                  <a:ext cx="1154894" cy="691290"/>
                </a:xfrm>
                <a:prstGeom prst="can">
                  <a:avLst/>
                </a:prstGeom>
                <a:solidFill>
                  <a:srgbClr val="FFFF99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1100" dirty="0">
                    <a:solidFill>
                      <a:prstClr val="white"/>
                    </a:solidFill>
                    <a:latin typeface="+mj-lt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894478" y="3162666"/>
                  <a:ext cx="1228960" cy="4320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b="1" dirty="0">
                      <a:solidFill>
                        <a:srgbClr val="000000"/>
                      </a:solidFill>
                      <a:latin typeface="+mj-lt"/>
                    </a:rPr>
                    <a:t>MT</a:t>
                  </a:r>
                </a:p>
                <a:p>
                  <a:pPr algn="ctr"/>
                  <a:r>
                    <a:rPr lang="es-MX" sz="800" b="1" dirty="0" err="1">
                      <a:solidFill>
                        <a:srgbClr val="000000"/>
                      </a:solidFill>
                      <a:latin typeface="+mj-lt"/>
                    </a:rPr>
                    <a:t>engine</a:t>
                  </a:r>
                  <a:endParaRPr lang="en-US" sz="800" b="1" dirty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35" name="Group 31"/>
              <p:cNvGrpSpPr/>
              <p:nvPr/>
            </p:nvGrpSpPr>
            <p:grpSpPr>
              <a:xfrm>
                <a:off x="3953098" y="3774645"/>
                <a:ext cx="1154894" cy="691290"/>
                <a:chOff x="3953098" y="2929735"/>
                <a:chExt cx="1154894" cy="691290"/>
              </a:xfrm>
            </p:grpSpPr>
            <p:sp>
              <p:nvSpPr>
                <p:cNvPr id="47" name="Can 46"/>
                <p:cNvSpPr/>
                <p:nvPr/>
              </p:nvSpPr>
              <p:spPr>
                <a:xfrm>
                  <a:off x="3953098" y="2929735"/>
                  <a:ext cx="1154894" cy="691290"/>
                </a:xfrm>
                <a:prstGeom prst="can">
                  <a:avLst/>
                </a:prstGeom>
                <a:solidFill>
                  <a:srgbClr val="FFFF99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1100" dirty="0">
                    <a:solidFill>
                      <a:prstClr val="white"/>
                    </a:solidFill>
                    <a:latin typeface="+mj-lt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4007848" y="3156587"/>
                  <a:ext cx="1031000" cy="4320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b="1" dirty="0">
                      <a:solidFill>
                        <a:srgbClr val="000000"/>
                      </a:solidFill>
                      <a:latin typeface="+mj-lt"/>
                    </a:rPr>
                    <a:t>MT engine</a:t>
                  </a:r>
                </a:p>
              </p:txBody>
            </p:sp>
          </p:grpSp>
          <p:grpSp>
            <p:nvGrpSpPr>
              <p:cNvPr id="38" name="Group 43"/>
              <p:cNvGrpSpPr/>
              <p:nvPr/>
            </p:nvGrpSpPr>
            <p:grpSpPr>
              <a:xfrm>
                <a:off x="3953098" y="4664038"/>
                <a:ext cx="1154894" cy="691290"/>
                <a:chOff x="3914693" y="2935813"/>
                <a:chExt cx="1154894" cy="691290"/>
              </a:xfrm>
            </p:grpSpPr>
            <p:sp>
              <p:nvSpPr>
                <p:cNvPr id="45" name="Can 44"/>
                <p:cNvSpPr/>
                <p:nvPr/>
              </p:nvSpPr>
              <p:spPr>
                <a:xfrm>
                  <a:off x="3914693" y="2935813"/>
                  <a:ext cx="1154894" cy="691290"/>
                </a:xfrm>
                <a:prstGeom prst="can">
                  <a:avLst/>
                </a:prstGeom>
                <a:solidFill>
                  <a:srgbClr val="FFFF99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1100" dirty="0">
                    <a:solidFill>
                      <a:prstClr val="white"/>
                    </a:solidFill>
                    <a:latin typeface="+mj-lt"/>
                  </a:endParaRP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63461" y="3138351"/>
                  <a:ext cx="1071748" cy="4320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b="1" dirty="0">
                      <a:solidFill>
                        <a:srgbClr val="000000"/>
                      </a:solidFill>
                      <a:latin typeface="+mj-lt"/>
                    </a:rPr>
                    <a:t>MT engine</a:t>
                  </a:r>
                </a:p>
              </p:txBody>
            </p:sp>
          </p:grpSp>
          <p:grpSp>
            <p:nvGrpSpPr>
              <p:cNvPr id="40" name="Group 46"/>
              <p:cNvGrpSpPr/>
              <p:nvPr/>
            </p:nvGrpSpPr>
            <p:grpSpPr>
              <a:xfrm>
                <a:off x="3953098" y="5541275"/>
                <a:ext cx="1154894" cy="691290"/>
                <a:chOff x="3914693" y="2929735"/>
                <a:chExt cx="1154894" cy="691290"/>
              </a:xfrm>
            </p:grpSpPr>
            <p:sp>
              <p:nvSpPr>
                <p:cNvPr id="42" name="Can 41"/>
                <p:cNvSpPr/>
                <p:nvPr/>
              </p:nvSpPr>
              <p:spPr>
                <a:xfrm>
                  <a:off x="3914693" y="2929735"/>
                  <a:ext cx="1154894" cy="691290"/>
                </a:xfrm>
                <a:prstGeom prst="can">
                  <a:avLst/>
                </a:prstGeom>
                <a:solidFill>
                  <a:srgbClr val="FFFF99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1100" dirty="0">
                    <a:solidFill>
                      <a:prstClr val="white"/>
                    </a:solidFill>
                    <a:latin typeface="+mj-lt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3920286" y="3120117"/>
                  <a:ext cx="1086139" cy="4320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b="1" dirty="0">
                      <a:solidFill>
                        <a:srgbClr val="000000"/>
                      </a:solidFill>
                      <a:latin typeface="+mj-lt"/>
                    </a:rPr>
                    <a:t>MT engine</a:t>
                  </a:r>
                </a:p>
              </p:txBody>
            </p:sp>
          </p:grpSp>
        </p:grpSp>
        <p:sp>
          <p:nvSpPr>
            <p:cNvPr id="56" name="TextBox 55"/>
            <p:cNvSpPr txBox="1"/>
            <p:nvPr/>
          </p:nvSpPr>
          <p:spPr>
            <a:xfrm>
              <a:off x="3340937" y="4358401"/>
              <a:ext cx="1434834" cy="60016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  <a:latin typeface="+mj-lt"/>
                </a:rPr>
                <a:t>“</a:t>
              </a:r>
              <a:r>
                <a:rPr lang="en-US" sz="1100" b="1" dirty="0">
                  <a:solidFill>
                    <a:srgbClr val="000000"/>
                  </a:solidFill>
                  <a:latin typeface="+mj-lt"/>
                </a:rPr>
                <a:t>New words</a:t>
              </a:r>
              <a:r>
                <a:rPr lang="en-US" sz="1100" dirty="0">
                  <a:solidFill>
                    <a:srgbClr val="000000"/>
                  </a:solidFill>
                  <a:latin typeface="+mj-lt"/>
                </a:rPr>
                <a:t>” go through machine translation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277836" y="1249135"/>
            <a:ext cx="647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rgbClr val="000000"/>
                </a:solidFill>
                <a:latin typeface="+mj-lt"/>
              </a:rPr>
              <a:t>ETMA</a:t>
            </a:r>
            <a:endParaRPr lang="en-US" sz="1400" dirty="0" err="1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Ctr="0"/>
          <a:lstStyle/>
          <a:p>
            <a:pPr>
              <a:defRPr/>
            </a:pPr>
            <a:r>
              <a:rPr lang="en-US" dirty="0"/>
              <a:t>HOW THE TRANSLATOR WORKS </a:t>
            </a:r>
            <a:endParaRPr lang="en-US" dirty="0">
              <a:latin typeface="Futura Bk" pitchFamily="34" charset="0"/>
            </a:endParaRPr>
          </a:p>
        </p:txBody>
      </p:sp>
      <p:pic>
        <p:nvPicPr>
          <p:cNvPr id="37890" name="Picture 2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481" y="788515"/>
            <a:ext cx="3796020" cy="2978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 descr="imag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4346" y="1206168"/>
            <a:ext cx="3968804" cy="312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59622" y="4044514"/>
            <a:ext cx="5599416" cy="863517"/>
          </a:xfrm>
          <a:prstGeom prst="rect">
            <a:avLst/>
          </a:prstGeom>
          <a:solidFill>
            <a:schemeClr val="bg1"/>
          </a:solidFill>
        </p:spPr>
        <p:txBody>
          <a:bodyPr wrap="square" lIns="77925" tIns="38963" rIns="77925" bIns="38963">
            <a:spAutoFit/>
          </a:bodyPr>
          <a:lstStyle/>
          <a:p>
            <a:pPr>
              <a:defRPr/>
            </a:pPr>
            <a:r>
              <a:rPr lang="en-US" sz="1700" dirty="0">
                <a:latin typeface="+mj-lt"/>
              </a:rPr>
              <a:t>Content is </a:t>
            </a:r>
            <a:r>
              <a:rPr lang="en-US" sz="1700" dirty="0" err="1">
                <a:latin typeface="+mj-lt"/>
              </a:rPr>
              <a:t>colour</a:t>
            </a:r>
            <a:r>
              <a:rPr lang="en-US" sz="1700" dirty="0">
                <a:latin typeface="+mj-lt"/>
              </a:rPr>
              <a:t>-coded to indicate perfect or 100% matches, high or low </a:t>
            </a:r>
            <a:r>
              <a:rPr lang="en-US" sz="1700" dirty="0" err="1">
                <a:latin typeface="+mj-lt"/>
              </a:rPr>
              <a:t>fuzzies</a:t>
            </a:r>
            <a:r>
              <a:rPr lang="en-US" sz="1700" dirty="0">
                <a:latin typeface="+mj-lt"/>
              </a:rPr>
              <a:t>, repetitions, and machine translations, so that the translator knows what to look for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</a:t>
            </a:r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13"/>
          </p:nvPr>
        </p:nvSpPr>
        <p:spPr>
          <a:xfrm>
            <a:off x="301620" y="961126"/>
            <a:ext cx="7663202" cy="3692517"/>
          </a:xfrm>
        </p:spPr>
        <p:txBody>
          <a:bodyPr/>
          <a:lstStyle/>
          <a:p>
            <a:r>
              <a:rPr lang="en-US" dirty="0"/>
              <a:t>Approved translation suppliers are contracted to review, modify and approve HP’s machine translated sentences. This is often called “post-editing”.</a:t>
            </a:r>
          </a:p>
          <a:p>
            <a:pPr lvl="1"/>
            <a:r>
              <a:rPr lang="en-US" dirty="0"/>
              <a:t>Post-editing prices are a percentage of New Word prices.</a:t>
            </a:r>
          </a:p>
          <a:p>
            <a:pPr lvl="1"/>
            <a:r>
              <a:rPr lang="en-US" dirty="0"/>
              <a:t>The translation supplier will charge HP at a discount rate of New Word pricing for words that they post-edit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 addition, </a:t>
            </a:r>
            <a:r>
              <a:rPr lang="en-US" dirty="0"/>
              <a:t>the machine translation service costs $0.015 per word for MT service hosting, management and training.</a:t>
            </a:r>
          </a:p>
          <a:p>
            <a:r>
              <a:rPr lang="en-US" dirty="0"/>
              <a:t>Together, the cost-per-word will be significantly lower than the full New Word prices.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B050"/>
                </a:solidFill>
              </a:rPr>
              <a:t>$Post-</a:t>
            </a:r>
            <a:r>
              <a:rPr lang="en-US" sz="3200" dirty="0" err="1">
                <a:solidFill>
                  <a:srgbClr val="00B050"/>
                </a:solidFill>
              </a:rPr>
              <a:t>edit+MT</a:t>
            </a:r>
            <a:r>
              <a:rPr lang="en-US" sz="3200" dirty="0">
                <a:solidFill>
                  <a:srgbClr val="00B050"/>
                </a:solidFill>
              </a:rPr>
              <a:t> Service &lt; $New Words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5135334" y="1506174"/>
            <a:ext cx="3706587" cy="2598178"/>
            <a:chOff x="5135334" y="1506174"/>
            <a:chExt cx="3706587" cy="2598178"/>
          </a:xfrm>
        </p:grpSpPr>
        <p:sp>
          <p:nvSpPr>
            <p:cNvPr id="30" name="Rounded Rectangle 29"/>
            <p:cNvSpPr/>
            <p:nvPr/>
          </p:nvSpPr>
          <p:spPr>
            <a:xfrm>
              <a:off x="5135334" y="1506174"/>
              <a:ext cx="3673929" cy="2494326"/>
            </a:xfrm>
            <a:prstGeom prst="roundRect">
              <a:avLst/>
            </a:prstGeom>
            <a:solidFill>
              <a:srgbClr val="FFFFCC"/>
            </a:solidFill>
            <a:ln w="3175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92219" y="1631236"/>
              <a:ext cx="3151681" cy="1131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+mj-lt"/>
                </a:rPr>
                <a:t>2. IC BILLING</a:t>
              </a:r>
            </a:p>
            <a:p>
              <a:r>
                <a:rPr lang="en-US" sz="1600" dirty="0">
                  <a:solidFill>
                    <a:srgbClr val="000000"/>
                  </a:solidFill>
                  <a:latin typeface="+mj-lt"/>
                </a:rPr>
                <a:t>From: Digital Strategy Team </a:t>
              </a:r>
            </a:p>
            <a:p>
              <a:r>
                <a:rPr lang="en-US" sz="1600" dirty="0">
                  <a:solidFill>
                    <a:srgbClr val="000000"/>
                  </a:solidFill>
                  <a:latin typeface="+mj-lt"/>
                </a:rPr>
                <a:t>To: HP stakeholder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46648" y="2934801"/>
              <a:ext cx="3595273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+mj-lt"/>
                </a:rPr>
                <a:t>Notes:</a:t>
              </a:r>
            </a:p>
            <a:p>
              <a:r>
                <a:rPr lang="en-US" sz="1000" dirty="0">
                  <a:latin typeface="+mj-lt"/>
                </a:rPr>
                <a:t>This $0.015/word cost is in addition to post-editing services</a:t>
              </a:r>
            </a:p>
            <a:p>
              <a:r>
                <a:rPr lang="en-US" sz="1000" dirty="0">
                  <a:latin typeface="+mj-lt"/>
                </a:rPr>
                <a:t>This cost pays for: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000" dirty="0">
                  <a:latin typeface="+mj-lt"/>
                </a:rPr>
                <a:t> Training the machine translation engine on HP’s content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000" dirty="0">
                  <a:latin typeface="+mj-lt"/>
                </a:rPr>
                <a:t> Hosting the MT engines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000" dirty="0">
                  <a:latin typeface="+mj-lt"/>
                </a:rPr>
                <a:t> Supporting the MT service.</a:t>
              </a:r>
            </a:p>
            <a:p>
              <a:endParaRPr lang="en-US" sz="1000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212271" y="1468073"/>
            <a:ext cx="3273879" cy="2424419"/>
          </a:xfrm>
          <a:prstGeom prst="roundRect">
            <a:avLst/>
          </a:prstGeom>
          <a:solidFill>
            <a:srgbClr val="FFFFCC"/>
          </a:solidFill>
          <a:ln w="317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>
              <a:lnSpc>
                <a:spcPct val="85000"/>
              </a:lnSpc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50" y="213756"/>
            <a:ext cx="8375650" cy="503992"/>
          </a:xfrm>
        </p:spPr>
        <p:txBody>
          <a:bodyPr/>
          <a:lstStyle/>
          <a:p>
            <a:r>
              <a:rPr lang="en-US" sz="2800" dirty="0"/>
              <a:t>BILLING PROCESS FOR MT SERVICES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6103" y="1533808"/>
            <a:ext cx="2539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+mj-lt"/>
              </a:rPr>
              <a:t>1. INVOICE sent</a:t>
            </a:r>
          </a:p>
          <a:p>
            <a:r>
              <a:rPr lang="en-US" sz="1600" dirty="0">
                <a:solidFill>
                  <a:srgbClr val="000000"/>
                </a:solidFill>
                <a:latin typeface="+mj-lt"/>
              </a:rPr>
              <a:t>From: supplier </a:t>
            </a:r>
          </a:p>
          <a:p>
            <a:r>
              <a:rPr lang="en-US" sz="1600" dirty="0">
                <a:solidFill>
                  <a:srgbClr val="000000"/>
                </a:solidFill>
                <a:latin typeface="+mj-lt"/>
              </a:rPr>
              <a:t>To: HP stakeholder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62531" y="2443006"/>
          <a:ext cx="2044148" cy="44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4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7170"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latin typeface="HPFutura Medium" pitchFamily="50" charset="0"/>
                        </a:rPr>
                        <a:t>Cost</a:t>
                      </a:r>
                      <a:r>
                        <a:rPr lang="en-US" sz="1000" b="0" baseline="0" noProof="0" dirty="0">
                          <a:latin typeface="HPFutura Medium" pitchFamily="50" charset="0"/>
                        </a:rPr>
                        <a:t>  analysis</a:t>
                      </a:r>
                      <a:endParaRPr lang="en-US" sz="1000" b="0" noProof="0" dirty="0">
                        <a:latin typeface="HPFutura Medium" pitchFamily="50" charset="0"/>
                      </a:endParaRPr>
                    </a:p>
                  </a:txBody>
                  <a:tcPr marL="84406" marR="84406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noProof="0" dirty="0">
                          <a:solidFill>
                            <a:schemeClr val="dk1"/>
                          </a:solidFill>
                          <a:latin typeface="HPFutura Medium" pitchFamily="50" charset="0"/>
                          <a:ea typeface="+mn-ea"/>
                          <a:cs typeface="+mn-cs"/>
                        </a:rPr>
                        <a:t>Post-edit words</a:t>
                      </a:r>
                      <a:r>
                        <a:rPr lang="en-US" sz="1000" b="0" kern="1200" baseline="0" noProof="0" dirty="0">
                          <a:solidFill>
                            <a:schemeClr val="dk1"/>
                          </a:solidFill>
                          <a:latin typeface="HPFutura Medium" pitchFamily="50" charset="0"/>
                          <a:ea typeface="+mn-ea"/>
                          <a:cs typeface="+mn-cs"/>
                        </a:rPr>
                        <a:t>: $0.015 per word</a:t>
                      </a:r>
                      <a:endParaRPr lang="en-US" sz="1000" b="0" kern="1200" noProof="0" dirty="0">
                        <a:solidFill>
                          <a:schemeClr val="dk1"/>
                        </a:solidFill>
                        <a:latin typeface="HPFutura Medium" pitchFamily="50" charset="0"/>
                        <a:ea typeface="+mn-ea"/>
                        <a:cs typeface="+mn-cs"/>
                      </a:endParaRPr>
                    </a:p>
                  </a:txBody>
                  <a:tcPr marL="84406" marR="84406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508513" y="2020826"/>
            <a:ext cx="1530868" cy="1789043"/>
            <a:chOff x="3120887" y="1222513"/>
            <a:chExt cx="1530868" cy="1789043"/>
          </a:xfrm>
        </p:grpSpPr>
        <p:grpSp>
          <p:nvGrpSpPr>
            <p:cNvPr id="21" name="Group 20"/>
            <p:cNvGrpSpPr/>
            <p:nvPr/>
          </p:nvGrpSpPr>
          <p:grpSpPr>
            <a:xfrm>
              <a:off x="3556674" y="1689652"/>
              <a:ext cx="659294" cy="1321904"/>
              <a:chOff x="3475384" y="1679713"/>
              <a:chExt cx="609601" cy="213029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3571463" y="1679713"/>
                <a:ext cx="417443" cy="447261"/>
              </a:xfrm>
              <a:prstGeom prst="ellipse">
                <a:avLst/>
              </a:prstGeom>
              <a:noFill/>
              <a:ln>
                <a:solidFill>
                  <a:srgbClr val="99999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tlCol="0" anchor="ctr"/>
              <a:lstStyle/>
              <a:p>
                <a:pPr algn="ctr">
                  <a:lnSpc>
                    <a:spcPct val="85000"/>
                  </a:lnSpc>
                </a:pPr>
                <a:endParaRPr lang="en-US" sz="2000" dirty="0">
                  <a:solidFill>
                    <a:prstClr val="white"/>
                  </a:solidFill>
                  <a:latin typeface="+mj-lt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3303106" y="2579203"/>
                <a:ext cx="954157" cy="9939"/>
              </a:xfrm>
              <a:prstGeom prst="line">
                <a:avLst/>
              </a:prstGeom>
              <a:ln w="28575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3475384" y="2130286"/>
                <a:ext cx="609601" cy="526776"/>
                <a:chOff x="3475384" y="2130286"/>
                <a:chExt cx="609601" cy="526776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670853" y="2239618"/>
                  <a:ext cx="523463" cy="304800"/>
                </a:xfrm>
                <a:prstGeom prst="line">
                  <a:avLst/>
                </a:prstGeom>
                <a:ln w="28575">
                  <a:solidFill>
                    <a:srgbClr val="9999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3366052" y="2242931"/>
                  <a:ext cx="523463" cy="304800"/>
                </a:xfrm>
                <a:prstGeom prst="line">
                  <a:avLst/>
                </a:prstGeom>
                <a:ln w="28575">
                  <a:solidFill>
                    <a:srgbClr val="9999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3544128" y="3033090"/>
                <a:ext cx="472112" cy="776913"/>
                <a:chOff x="3543300" y="3033090"/>
                <a:chExt cx="472112" cy="776913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3515139" y="3306417"/>
                  <a:ext cx="773600" cy="226946"/>
                </a:xfrm>
                <a:prstGeom prst="line">
                  <a:avLst/>
                </a:prstGeom>
                <a:ln w="28575">
                  <a:solidFill>
                    <a:srgbClr val="9999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>
                  <a:off x="3269973" y="3309730"/>
                  <a:ext cx="773600" cy="226946"/>
                </a:xfrm>
                <a:prstGeom prst="line">
                  <a:avLst/>
                </a:prstGeom>
                <a:ln w="28575">
                  <a:solidFill>
                    <a:srgbClr val="9999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" name="TextBox 22"/>
            <p:cNvSpPr txBox="1"/>
            <p:nvPr/>
          </p:nvSpPr>
          <p:spPr>
            <a:xfrm>
              <a:off x="3120887" y="1222513"/>
              <a:ext cx="15308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+mj-lt"/>
                </a:rPr>
                <a:t>HP Stakeholder</a:t>
              </a:r>
            </a:p>
          </p:txBody>
        </p:sp>
      </p:grpSp>
      <p:sp>
        <p:nvSpPr>
          <p:cNvPr id="25" name="Freeform 24"/>
          <p:cNvSpPr/>
          <p:nvPr/>
        </p:nvSpPr>
        <p:spPr>
          <a:xfrm>
            <a:off x="3494314" y="1828800"/>
            <a:ext cx="783772" cy="155122"/>
          </a:xfrm>
          <a:custGeom>
            <a:avLst/>
            <a:gdLst>
              <a:gd name="connsiteX0" fmla="*/ 0 w 1769165"/>
              <a:gd name="connsiteY0" fmla="*/ 286579 h 336275"/>
              <a:gd name="connsiteX1" fmla="*/ 1003852 w 1769165"/>
              <a:gd name="connsiteY1" fmla="*/ 8283 h 336275"/>
              <a:gd name="connsiteX2" fmla="*/ 1769165 w 1769165"/>
              <a:gd name="connsiteY2" fmla="*/ 336275 h 33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165" h="336275">
                <a:moveTo>
                  <a:pt x="0" y="286579"/>
                </a:moveTo>
                <a:cubicBezTo>
                  <a:pt x="354495" y="143289"/>
                  <a:pt x="708991" y="0"/>
                  <a:pt x="1003852" y="8283"/>
                </a:cubicBezTo>
                <a:cubicBezTo>
                  <a:pt x="1298713" y="16566"/>
                  <a:pt x="1533939" y="176420"/>
                  <a:pt x="1769165" y="336275"/>
                </a:cubicBezTo>
              </a:path>
            </a:pathLst>
          </a:custGeom>
          <a:ln w="28575">
            <a:solidFill>
              <a:srgbClr val="999999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flipH="1">
            <a:off x="4353101" y="1804306"/>
            <a:ext cx="904697" cy="171451"/>
          </a:xfrm>
          <a:custGeom>
            <a:avLst/>
            <a:gdLst>
              <a:gd name="connsiteX0" fmla="*/ 0 w 1769165"/>
              <a:gd name="connsiteY0" fmla="*/ 286579 h 336275"/>
              <a:gd name="connsiteX1" fmla="*/ 1003852 w 1769165"/>
              <a:gd name="connsiteY1" fmla="*/ 8283 h 336275"/>
              <a:gd name="connsiteX2" fmla="*/ 1769165 w 1769165"/>
              <a:gd name="connsiteY2" fmla="*/ 336275 h 33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165" h="336275">
                <a:moveTo>
                  <a:pt x="0" y="286579"/>
                </a:moveTo>
                <a:cubicBezTo>
                  <a:pt x="354495" y="143289"/>
                  <a:pt x="708991" y="0"/>
                  <a:pt x="1003852" y="8283"/>
                </a:cubicBezTo>
                <a:cubicBezTo>
                  <a:pt x="1298713" y="16566"/>
                  <a:pt x="1533939" y="176420"/>
                  <a:pt x="1769165" y="336275"/>
                </a:cubicBezTo>
              </a:path>
            </a:pathLst>
          </a:custGeom>
          <a:ln w="28575">
            <a:solidFill>
              <a:srgbClr val="999999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6801" y="688346"/>
            <a:ext cx="8444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Translation services using MT will consist of two parts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34736" y="2387492"/>
          <a:ext cx="3116317" cy="1319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9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baseline="0" noProof="0" dirty="0">
                          <a:solidFill>
                            <a:schemeClr val="tx1"/>
                          </a:solidFill>
                          <a:latin typeface="HPFutura Medium" pitchFamily="50" charset="0"/>
                        </a:rPr>
                        <a:t>WORD BREAKDOWN</a:t>
                      </a:r>
                      <a:endParaRPr lang="en-US" sz="1000" b="0" noProof="0" dirty="0">
                        <a:solidFill>
                          <a:schemeClr val="tx1"/>
                        </a:solidFill>
                        <a:latin typeface="HPFutura Medium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kern="1200" baseline="0" noProof="0" dirty="0">
                          <a:solidFill>
                            <a:schemeClr val="tx1"/>
                          </a:solidFill>
                          <a:latin typeface="HPFutura Medium" pitchFamily="50" charset="0"/>
                          <a:ea typeface="+mn-ea"/>
                          <a:cs typeface="+mn-cs"/>
                        </a:rPr>
                        <a:t>COST</a:t>
                      </a:r>
                      <a:endParaRPr lang="en-US" sz="1000" b="0" kern="1200" baseline="0" noProof="0" dirty="0">
                        <a:solidFill>
                          <a:schemeClr val="tx1"/>
                        </a:solidFill>
                        <a:latin typeface="HPFutura Medium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79"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chemeClr val="tx1"/>
                          </a:solidFill>
                          <a:latin typeface="Futura Md" pitchFamily="34" charset="0"/>
                        </a:rPr>
                        <a:t>MT-translated </a:t>
                      </a:r>
                      <a:r>
                        <a:rPr lang="en-US" sz="1000" b="0" baseline="0" noProof="0" dirty="0">
                          <a:solidFill>
                            <a:schemeClr val="tx1"/>
                          </a:solidFill>
                          <a:latin typeface="Futura Md" pitchFamily="34" charset="0"/>
                        </a:rPr>
                        <a:t>words</a:t>
                      </a:r>
                      <a:endParaRPr lang="en-US" sz="1000" b="0" noProof="0" dirty="0">
                        <a:solidFill>
                          <a:schemeClr val="tx1"/>
                        </a:solidFill>
                        <a:latin typeface="Futura M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baseline="0" noProof="0" dirty="0">
                          <a:solidFill>
                            <a:schemeClr val="tx1"/>
                          </a:solidFill>
                          <a:latin typeface="Futura Md" pitchFamily="34" charset="0"/>
                          <a:sym typeface="Wingdings" pitchFamily="2" charset="2"/>
                        </a:rPr>
                        <a:t>60% of New Word Cost</a:t>
                      </a:r>
                      <a:endParaRPr lang="en-US" sz="1000" b="0" noProof="0" dirty="0">
                        <a:solidFill>
                          <a:schemeClr val="tx1"/>
                        </a:solidFill>
                        <a:latin typeface="Futura M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8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Futura Md" pitchFamily="34" charset="0"/>
                        </a:rPr>
                        <a:t>75% - 84%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baseline="0" noProof="0" dirty="0">
                          <a:solidFill>
                            <a:schemeClr val="tx1"/>
                          </a:solidFill>
                          <a:latin typeface="Futura Md" pitchFamily="34" charset="0"/>
                          <a:sym typeface="Wingdings" pitchFamily="2" charset="2"/>
                        </a:rPr>
                        <a:t>59</a:t>
                      </a: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Futura Md" pitchFamily="34" charset="0"/>
                        </a:rPr>
                        <a:t>% of New Word Cost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Futura Md" pitchFamily="34" charset="0"/>
                        </a:rPr>
                        <a:t>85% - 94%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Futura Md" pitchFamily="34" charset="0"/>
                        </a:rPr>
                        <a:t>55% of New Word Cost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Futura Md" pitchFamily="34" charset="0"/>
                        </a:rPr>
                        <a:t>95% - 99%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Futura Md" pitchFamily="34" charset="0"/>
                        </a:rPr>
                        <a:t>29% of New Word Cost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25648" y="4275930"/>
            <a:ext cx="6518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*Note: These two billings are separate and may arrive at different times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HP_PPT Template_Light_Duarte_v2">
  <a:themeElements>
    <a:clrScheme name="Custom 2">
      <a:dk1>
        <a:srgbClr val="000000"/>
      </a:dk1>
      <a:lt1>
        <a:sysClr val="window" lastClr="FFFFFF"/>
      </a:lt1>
      <a:dk2>
        <a:srgbClr val="898B8F"/>
      </a:dk2>
      <a:lt2>
        <a:srgbClr val="3D393B"/>
      </a:lt2>
      <a:accent1>
        <a:srgbClr val="0098F6"/>
      </a:accent1>
      <a:accent2>
        <a:srgbClr val="298527"/>
      </a:accent2>
      <a:accent3>
        <a:srgbClr val="64B900"/>
      </a:accent3>
      <a:accent4>
        <a:srgbClr val="CC0066"/>
      </a:accent4>
      <a:accent5>
        <a:srgbClr val="F44AB7"/>
      </a:accent5>
      <a:accent6>
        <a:srgbClr val="EB5F01"/>
      </a:accent6>
      <a:hlink>
        <a:srgbClr val="0000FF"/>
      </a:hlink>
      <a:folHlink>
        <a:srgbClr val="800080"/>
      </a:folHlink>
    </a:clrScheme>
    <a:fontScheme name="Custom 1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A4E6"/>
            </a:gs>
            <a:gs pos="100000">
              <a:srgbClr val="1742DB"/>
            </a:gs>
          </a:gsLst>
          <a:lin ang="5400000" scaled="1"/>
          <a:tileRect/>
        </a:gradFill>
        <a:ln>
          <a:noFill/>
        </a:ln>
        <a:effectLst/>
      </a:spPr>
      <a:bodyPr lIns="91440" tIns="45720" rtlCol="0" anchor="ctr"/>
      <a:lstStyle>
        <a:defPPr algn="ctr">
          <a:lnSpc>
            <a:spcPct val="85000"/>
          </a:lnSpc>
          <a:defRPr sz="2000" dirty="0" smtClean="0">
            <a:solidFill>
              <a:prstClr val="white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rgbClr val="FFFFFF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err="1" smtClean="0">
            <a:solidFill>
              <a:srgbClr val="000000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33AEAAABFA4040B27129DC9BD980BC" ma:contentTypeVersion="5" ma:contentTypeDescription="Create a new document." ma:contentTypeScope="" ma:versionID="6e82d8be45ebbe7a884e38021c43a0d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0a068d2b8e752844c96904e7eda918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74EEE5C-6AB3-452D-8904-616D0EB29C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1CCA58-B13B-44AE-8BA7-E24A5A518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5E4207-FAA1-4F9E-8EED-21E42C67FBB7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HP_PPT Template_Light_Duarte_v2</Template>
  <TotalTime>461</TotalTime>
  <Words>1164</Words>
  <Application>Microsoft Office PowerPoint</Application>
  <PresentationFormat>On-screen Show (16:9)</PresentationFormat>
  <Paragraphs>208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Futura Bk</vt:lpstr>
      <vt:lpstr>Futura Md</vt:lpstr>
      <vt:lpstr>HPFutura Medium</vt:lpstr>
      <vt:lpstr>HP_PPT Template_Light_Duarte_v2</vt:lpstr>
      <vt:lpstr>ETMA+MT WHAT IT MEANS TO YOU</vt:lpstr>
      <vt:lpstr>INTRODUCTION—HP’S ETMA+MT</vt:lpstr>
      <vt:lpstr>HOW ETMA+MT WORKS</vt:lpstr>
      <vt:lpstr>POST-EDITING SERVICES</vt:lpstr>
      <vt:lpstr>CURRENT TRANSLATION PROCESS</vt:lpstr>
      <vt:lpstr>ETMA+MT TRANSLATION PROCESS</vt:lpstr>
      <vt:lpstr>HOW THE TRANSLATOR WORKS </vt:lpstr>
      <vt:lpstr>PRICING</vt:lpstr>
      <vt:lpstr>BILLING PROCESS FOR MT SERVICES</vt:lpstr>
      <vt:lpstr>SAVINGS EXAMPLE</vt:lpstr>
      <vt:lpstr>DEPLOYMENT</vt:lpstr>
      <vt:lpstr>OTHER USES FOR ETMA + MT</vt:lpstr>
      <vt:lpstr>HP data used for training: </vt:lpstr>
      <vt:lpstr>More info on MT Service…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ETMA+MT WHAT IT MEANS TO YOU</dc:title>
  <dc:creator>Alison Toon</dc:creator>
  <cp:lastModifiedBy>Radulescu, Ramona</cp:lastModifiedBy>
  <cp:revision>18</cp:revision>
  <dcterms:created xsi:type="dcterms:W3CDTF">2011-07-08T15:02:23Z</dcterms:created>
  <dcterms:modified xsi:type="dcterms:W3CDTF">2024-03-13T18:58:14Z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0x010100A533AEAAABFA4040B27129DC9BD980BC</vt:lpwstr>
  </property>
  <property fmtid="{D5CDD505-2E9C-101B-9397-08002B2CF9AE}" pid="3" name="Order">
    <vt:r8>400</vt:r8>
  </property>
</Properties>
</file>