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04" r:id="rId4"/>
  </p:sldMasterIdLst>
  <p:notesMasterIdLst>
    <p:notesMasterId r:id="rId22"/>
  </p:notesMasterIdLst>
  <p:handoutMasterIdLst>
    <p:handoutMasterId r:id="rId23"/>
  </p:handoutMasterIdLst>
  <p:sldIdLst>
    <p:sldId id="534" r:id="rId5"/>
    <p:sldId id="543" r:id="rId6"/>
    <p:sldId id="544" r:id="rId7"/>
    <p:sldId id="539" r:id="rId8"/>
    <p:sldId id="538" r:id="rId9"/>
    <p:sldId id="545" r:id="rId10"/>
    <p:sldId id="549" r:id="rId11"/>
    <p:sldId id="546" r:id="rId12"/>
    <p:sldId id="547" r:id="rId13"/>
    <p:sldId id="550" r:id="rId14"/>
    <p:sldId id="551" r:id="rId15"/>
    <p:sldId id="548" r:id="rId16"/>
    <p:sldId id="555" r:id="rId17"/>
    <p:sldId id="552" r:id="rId18"/>
    <p:sldId id="553" r:id="rId19"/>
    <p:sldId id="557" r:id="rId20"/>
    <p:sldId id="556" r:id="rId21"/>
  </p:sldIdLst>
  <p:sldSz cx="9144000" cy="5143500" type="screen16x9"/>
  <p:notesSz cx="6858000" cy="9144000"/>
  <p:embeddedFontLst>
    <p:embeddedFont>
      <p:font typeface="Cambria Math" panose="02040503050406030204" pitchFamily="18" charset="0"/>
      <p:regular r:id="rId24"/>
    </p:embeddedFont>
    <p:embeddedFont>
      <p:font typeface="Futura Bk" panose="020B0604020202020204" charset="0"/>
      <p:regular r:id="rId25"/>
      <p:bold r:id="rId26"/>
      <p:italic r:id="rId27"/>
    </p:embeddedFont>
    <p:embeddedFont>
      <p:font typeface="HP Simplified" panose="020B0604020202020204" charset="0"/>
      <p:regular r:id="rId28"/>
      <p:bold r:id="rId29"/>
      <p:italic r:id="rId30"/>
      <p:boldItalic r:id="rId31"/>
    </p:embeddedFont>
    <p:embeddedFont>
      <p:font typeface="HPFutura Book" panose="02000504030000020003" charset="0"/>
      <p:regular r:id="rId32"/>
      <p:bold r:id="rId33"/>
      <p: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3">
          <p15:clr>
            <a:srgbClr val="A4A3A4"/>
          </p15:clr>
        </p15:guide>
        <p15:guide id="2" orient="horz" pos="743">
          <p15:clr>
            <a:srgbClr val="A4A3A4"/>
          </p15:clr>
        </p15:guide>
        <p15:guide id="3" orient="horz" pos="893">
          <p15:clr>
            <a:srgbClr val="A4A3A4"/>
          </p15:clr>
        </p15:guide>
        <p15:guide id="4" orient="horz" pos="438">
          <p15:clr>
            <a:srgbClr val="A4A3A4"/>
          </p15:clr>
        </p15:guide>
        <p15:guide id="5" orient="horz" pos="1671">
          <p15:clr>
            <a:srgbClr val="A4A3A4"/>
          </p15:clr>
        </p15:guide>
        <p15:guide id="6" orient="horz" pos="2236">
          <p15:clr>
            <a:srgbClr val="A4A3A4"/>
          </p15:clr>
        </p15:guide>
        <p15:guide id="7" orient="horz" pos="146">
          <p15:clr>
            <a:srgbClr val="A4A3A4"/>
          </p15:clr>
        </p15:guide>
        <p15:guide id="8" orient="horz" pos="2443">
          <p15:clr>
            <a:srgbClr val="A4A3A4"/>
          </p15:clr>
        </p15:guide>
        <p15:guide id="9" pos="1794">
          <p15:clr>
            <a:srgbClr val="A4A3A4"/>
          </p15:clr>
        </p15:guide>
        <p15:guide id="10" pos="2736">
          <p15:clr>
            <a:srgbClr val="A4A3A4"/>
          </p15:clr>
        </p15:guide>
        <p15:guide id="11" pos="202">
          <p15:clr>
            <a:srgbClr val="A4A3A4"/>
          </p15:clr>
        </p15:guide>
        <p15:guide id="12" pos="5322">
          <p15:clr>
            <a:srgbClr val="A4A3A4"/>
          </p15:clr>
        </p15:guide>
        <p15:guide id="13" pos="5625">
          <p15:clr>
            <a:srgbClr val="A4A3A4"/>
          </p15:clr>
        </p15:guide>
        <p15:guide id="14" pos="2878">
          <p15:clr>
            <a:srgbClr val="A4A3A4"/>
          </p15:clr>
        </p15:guide>
        <p15:guide id="15" pos="3555">
          <p15:clr>
            <a:srgbClr val="A4A3A4"/>
          </p15:clr>
        </p15:guide>
        <p15:guide id="16" pos="1965">
          <p15:clr>
            <a:srgbClr val="A4A3A4"/>
          </p15:clr>
        </p15:guide>
        <p15:guide id="17" pos="37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2D4"/>
    <a:srgbClr val="000000"/>
    <a:srgbClr val="E5E8E8"/>
    <a:srgbClr val="B9B8BB"/>
    <a:srgbClr val="822980"/>
    <a:srgbClr val="B9B9BB"/>
    <a:srgbClr val="B6B8BB"/>
    <a:srgbClr val="87898B"/>
    <a:srgbClr val="CCCCCC"/>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9432" autoAdjust="0"/>
  </p:normalViewPr>
  <p:slideViewPr>
    <p:cSldViewPr snapToGrid="0">
      <p:cViewPr varScale="1">
        <p:scale>
          <a:sx n="63" d="100"/>
          <a:sy n="63" d="100"/>
        </p:scale>
        <p:origin x="240" y="54"/>
      </p:cViewPr>
      <p:guideLst>
        <p:guide orient="horz" pos="3083"/>
        <p:guide orient="horz" pos="743"/>
        <p:guide orient="horz" pos="893"/>
        <p:guide orient="horz" pos="438"/>
        <p:guide orient="horz" pos="1671"/>
        <p:guide orient="horz" pos="2236"/>
        <p:guide orient="horz" pos="146"/>
        <p:guide orient="horz" pos="2443"/>
        <p:guide pos="1794"/>
        <p:guide pos="2736"/>
        <p:guide pos="202"/>
        <p:guide pos="5322"/>
        <p:guide pos="5625"/>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200" d="100"/>
        <a:sy n="200" d="100"/>
      </p:scale>
      <p:origin x="0" y="5072"/>
    </p:cViewPr>
  </p:sorterViewPr>
  <p:notesViewPr>
    <p:cSldViewPr snapToGrid="0" snapToObjects="1" showGuides="1">
      <p:cViewPr varScale="1">
        <p:scale>
          <a:sx n="117" d="100"/>
          <a:sy n="117" d="100"/>
        </p:scale>
        <p:origin x="-40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78B55-319B-2D4F-AE49-6C1B6E1A4DDA}" type="datetimeFigureOut">
              <a:rPr lang="en-US" smtClean="0">
                <a:latin typeface="HP Simplified"/>
                <a:cs typeface="HP Simplified"/>
              </a:rPr>
              <a:pPr/>
              <a:t>3/13/2024</a:t>
            </a:fld>
            <a:endParaRPr lang="en-GB" dirty="0">
              <a:latin typeface="HP Simplified"/>
              <a:cs typeface="HP Simplifie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P Simplified"/>
                <a:cs typeface="HP Simplified"/>
              </a:defRPr>
            </a:lvl1pPr>
          </a:lstStyle>
          <a:p>
            <a:fld id="{2D9CAF8C-0805-8440-B43D-DCCAAA4D80CE}" type="datetimeFigureOut">
              <a:rPr lang="en-US" smtClean="0"/>
              <a:pPr/>
              <a:t>3/13/2024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Re-training decision will be made based on following factors:</a:t>
            </a:r>
          </a:p>
          <a:p>
            <a:pPr marL="171450" indent="-171450">
              <a:buFontTx/>
              <a:buChar char="-"/>
            </a:pPr>
            <a:r>
              <a:rPr lang="en-US" dirty="0"/>
              <a:t>Amount of feedback</a:t>
            </a:r>
            <a:r>
              <a:rPr lang="en-US" baseline="0" dirty="0"/>
              <a:t> collected from translators</a:t>
            </a:r>
          </a:p>
          <a:p>
            <a:pPr marL="171450" indent="-171450">
              <a:buFontTx/>
              <a:buChar char="-"/>
            </a:pPr>
            <a:r>
              <a:rPr lang="en-US" baseline="0" dirty="0"/>
              <a:t>ETMA TM growth since last training (50% increase in # of segments)</a:t>
            </a:r>
          </a:p>
          <a:p>
            <a:pPr marL="171450" indent="-171450">
              <a:buFontTx/>
              <a:buChar char="-"/>
            </a:pPr>
            <a:r>
              <a:rPr lang="en-US" baseline="0" dirty="0"/>
              <a:t>Priority of program</a:t>
            </a:r>
          </a:p>
          <a:p>
            <a:pPr marL="171450" indent="-171450">
              <a:buFontTx/>
              <a:buChar char="-"/>
            </a:pPr>
            <a:endParaRPr lang="fr-FR"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14</a:t>
            </a:fld>
            <a:endParaRPr lang="en-GB" dirty="0"/>
          </a:p>
        </p:txBody>
      </p:sp>
    </p:spTree>
    <p:extLst>
      <p:ext uri="{BB962C8B-B14F-4D97-AF65-F5344CB8AC3E}">
        <p14:creationId xmlns:p14="http://schemas.microsoft.com/office/powerpoint/2010/main" val="83661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There are a few exceptions to </a:t>
            </a:r>
            <a:r>
              <a:rPr lang="en-US"/>
              <a:t>this</a:t>
            </a:r>
            <a:r>
              <a:rPr lang="en-US" baseline="0"/>
              <a:t> schema</a:t>
            </a:r>
            <a:endParaRPr lang="fr-FR"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16</a:t>
            </a:fld>
            <a:endParaRPr lang="en-GB" dirty="0"/>
          </a:p>
        </p:txBody>
      </p:sp>
    </p:spTree>
    <p:extLst>
      <p:ext uri="{BB962C8B-B14F-4D97-AF65-F5344CB8AC3E}">
        <p14:creationId xmlns:p14="http://schemas.microsoft.com/office/powerpoint/2010/main" val="3909129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a:t>Click to edit master </a:t>
            </a:r>
            <a:br>
              <a:rPr lang="en-US" dirty="0"/>
            </a:br>
            <a:r>
              <a:rPr lang="en-US" dirty="0"/>
              <a:t>title style</a:t>
            </a:r>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HP Simplified"/>
                <a:cs typeface="HP Simplified"/>
              </a:rPr>
              <a:t>© Copyright 2012 Hewlett-Packard Development Company, L.P. </a:t>
            </a:r>
            <a:r>
              <a:rPr lang="en-US" sz="700" b="0" i="0" baseline="0" dirty="0">
                <a:solidFill>
                  <a:schemeClr val="bg1"/>
                </a:solidFill>
                <a:latin typeface="HP Simplified"/>
                <a:cs typeface="HP Simplified"/>
              </a:rPr>
              <a:t> </a:t>
            </a:r>
            <a:r>
              <a:rPr lang="en-US" sz="700" b="0" i="0" dirty="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a:t>Click to edit master title style</a:t>
            </a:r>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28735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315468"/>
            <a:ext cx="8375650" cy="329803"/>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rgbClr val="000000"/>
                </a:solidFill>
                <a:latin typeface="Futura Bk" pitchFamily="34" charset="0"/>
              </a:defRPr>
            </a:lvl1pPr>
          </a:lstStyle>
          <a:p>
            <a:r>
              <a:rPr lang="en-US" dirty="0"/>
              <a:t>SINGLE LINE TITLE</a:t>
            </a:r>
          </a:p>
        </p:txBody>
      </p:sp>
      <p:sp>
        <p:nvSpPr>
          <p:cNvPr id="27" name="Text Placeholder 26"/>
          <p:cNvSpPr>
            <a:spLocks noGrp="1"/>
          </p:cNvSpPr>
          <p:nvPr>
            <p:ph type="body" sz="quarter" idx="10"/>
          </p:nvPr>
        </p:nvSpPr>
        <p:spPr>
          <a:xfrm>
            <a:off x="365760" y="857250"/>
            <a:ext cx="8348472" cy="3755231"/>
          </a:xfrm>
          <a:prstGeom prst="rect">
            <a:avLst/>
          </a:prstGeom>
        </p:spPr>
        <p:txBody>
          <a:bodyPr>
            <a:normAutofit/>
          </a:bodyPr>
          <a:lstStyle>
            <a:lvl1pPr>
              <a:lnSpc>
                <a:spcPct val="110000"/>
              </a:lnSpc>
              <a:spcBef>
                <a:spcPts val="1000"/>
              </a:spcBef>
              <a:buClr>
                <a:srgbClr val="000000"/>
              </a:buClr>
              <a:defRPr>
                <a:solidFill>
                  <a:srgbClr val="000000"/>
                </a:solidFill>
              </a:defRPr>
            </a:lvl1pPr>
            <a:lvl2pPr marL="342900" indent="-114300">
              <a:lnSpc>
                <a:spcPct val="110000"/>
              </a:lnSpc>
              <a:spcBef>
                <a:spcPts val="500"/>
              </a:spcBef>
              <a:buSzPct val="80000"/>
              <a:buFont typeface="Arial" pitchFamily="34" charset="0"/>
              <a:buChar char="•"/>
              <a:defRPr>
                <a:solidFill>
                  <a:srgbClr val="000000"/>
                </a:solidFill>
              </a:defRPr>
            </a:lvl2pPr>
            <a:lvl3pPr marL="571500" indent="-168275">
              <a:lnSpc>
                <a:spcPct val="110000"/>
              </a:lnSpc>
              <a:spcBef>
                <a:spcPts val="400"/>
              </a:spcBef>
              <a:buFont typeface="Futura Bk" pitchFamily="34" charset="0"/>
              <a:buChar char="−"/>
              <a:defRPr sz="1200">
                <a:solidFill>
                  <a:srgbClr val="000000"/>
                </a:solidFill>
              </a:defRPr>
            </a:lvl3pPr>
            <a:lvl4pPr marL="800100" indent="-114300">
              <a:lnSpc>
                <a:spcPct val="110000"/>
              </a:lnSpc>
              <a:spcBef>
                <a:spcPts val="400"/>
              </a:spcBef>
              <a:buSzPct val="80000"/>
              <a:buFont typeface="Arial" pitchFamily="34" charset="0"/>
              <a:buChar char="•"/>
              <a:defRPr sz="1200">
                <a:solidFill>
                  <a:srgbClr val="000000"/>
                </a:solidFill>
              </a:defRPr>
            </a:lvl4pPr>
            <a:lvl5pPr marL="1028700" indent="-174625">
              <a:lnSpc>
                <a:spcPct val="110000"/>
              </a:lnSpc>
              <a:spcBef>
                <a:spcPts val="400"/>
              </a:spcBef>
              <a:buFont typeface="Futura Bk" pitchFamily="34" charset="0"/>
              <a:buChar char="−"/>
              <a:defRPr sz="12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8494777" y="4690872"/>
            <a:ext cx="401637" cy="301228"/>
          </a:xfrm>
          <a:prstGeom prst="rect">
            <a:avLst/>
          </a:prstGeom>
          <a:noFill/>
          <a:ln w="9525">
            <a:noFill/>
            <a:miter lim="800000"/>
            <a:headEnd/>
            <a:tailEnd/>
          </a:ln>
          <a:effectLst/>
        </p:spPr>
      </p:pic>
    </p:spTree>
    <p:extLst>
      <p:ext uri="{BB962C8B-B14F-4D97-AF65-F5344CB8AC3E}">
        <p14:creationId xmlns:p14="http://schemas.microsoft.com/office/powerpoint/2010/main" val="34334611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a:t>Click to edit </a:t>
            </a:r>
            <a:br>
              <a:rPr lang="en-US" noProof="0" dirty="0"/>
            </a:br>
            <a:r>
              <a:rPr lang="en-US" noProof="0" dirty="0"/>
              <a:t>master </a:t>
            </a:r>
            <a:br>
              <a:rPr lang="en-US" noProof="0" dirty="0"/>
            </a:br>
            <a:r>
              <a:rPr lang="en-US" noProof="0" dirty="0"/>
              <a:t>title style</a:t>
            </a:r>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accent5"/>
                </a:solidFill>
                <a:latin typeface="HP Simplified"/>
                <a:cs typeface="HP Simplified"/>
              </a:rPr>
              <a:t>© Copyright 2012 Hewlett-Packard Development Company, L.P. </a:t>
            </a:r>
            <a:r>
              <a:rPr lang="en-US" sz="700" b="0" i="0" baseline="0" dirty="0">
                <a:solidFill>
                  <a:schemeClr val="accent5"/>
                </a:solidFill>
                <a:latin typeface="HP Simplified"/>
                <a:cs typeface="HP Simplified"/>
              </a:rPr>
              <a:t> </a:t>
            </a:r>
            <a:r>
              <a:rPr lang="en-US" sz="700" b="0" i="0" dirty="0">
                <a:solidFill>
                  <a:schemeClr val="accent5"/>
                </a:solidFill>
                <a:latin typeface="HP Simplified"/>
                <a:cs typeface="HP Simplified"/>
              </a:rPr>
              <a:t>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57479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a:t>Click to edit </a:t>
            </a:r>
            <a:br>
              <a:rPr lang="en-US" noProof="0" dirty="0"/>
            </a:br>
            <a:r>
              <a:rPr lang="en-US" noProof="0" dirty="0"/>
              <a:t>master </a:t>
            </a:r>
            <a:br>
              <a:rPr lang="en-US" noProof="0" dirty="0"/>
            </a:br>
            <a:r>
              <a:rPr lang="en-US" noProof="0" dirty="0"/>
              <a:t>title style</a:t>
            </a:r>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HP Simplified"/>
                <a:cs typeface="HP Simplified"/>
              </a:rPr>
              <a:t>© Copyright 2012 Hewlett-Packard Development Company, L.P. </a:t>
            </a:r>
            <a:r>
              <a:rPr lang="en-US" sz="700" b="0" i="0" baseline="0" dirty="0">
                <a:solidFill>
                  <a:schemeClr val="bg1"/>
                </a:solidFill>
                <a:latin typeface="HP Simplified"/>
                <a:cs typeface="HP Simplified"/>
              </a:rPr>
              <a:t> </a:t>
            </a:r>
            <a:r>
              <a:rPr lang="en-US" sz="700" b="0" i="0" dirty="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315884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Tree>
    <p:extLst>
      <p:ext uri="{BB962C8B-B14F-4D97-AF65-F5344CB8AC3E}">
        <p14:creationId xmlns:p14="http://schemas.microsoft.com/office/powerpoint/2010/main" val="62525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621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97099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1"/>
            <a:ext cx="8119872" cy="3228975"/>
          </a:xfrm>
        </p:spPr>
        <p:txBody>
          <a:bodyPr wrap="square">
            <a:noAutofit/>
          </a:bodyPr>
          <a:lstStyle>
            <a:lvl1pPr marL="169863" indent="-169863">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63" indent="-233363">
              <a:lnSpc>
                <a:spcPct val="100000"/>
              </a:lnSpc>
              <a:spcAft>
                <a:spcPts val="40"/>
              </a:spcAft>
              <a:buFont typeface="HP Simplified" pitchFamily="34" charset="0"/>
              <a:buChar char="-"/>
              <a:defRPr sz="1400"/>
            </a:lvl6pPr>
            <a:lvl7pPr marL="914400" indent="-223838">
              <a:lnSpc>
                <a:spcPct val="100000"/>
              </a:lnSpc>
              <a:spcAft>
                <a:spcPts val="40"/>
              </a:spcAft>
              <a:defRPr sz="1400"/>
            </a:lvl7pPr>
          </a:lstStyle>
          <a:p>
            <a:pPr marL="169863" lvl="0" indent="-169863" algn="l" defTabSz="457200" rtl="0" eaLnBrk="1" latinLnBrk="0" hangingPunct="1">
              <a:lnSpc>
                <a:spcPct val="100000"/>
              </a:lnSpc>
              <a:spcBef>
                <a:spcPts val="0"/>
              </a:spcBef>
              <a:spcAft>
                <a:spcPts val="400"/>
              </a:spcAft>
              <a:buFont typeface="Arial"/>
              <a:buChar char="•"/>
            </a:pPr>
            <a:r>
              <a:rPr lang="en-US"/>
              <a:t>Click to edit Master text styles</a:t>
            </a:r>
          </a:p>
          <a:p>
            <a:pPr marL="169863" lvl="1" indent="-169863" algn="l" defTabSz="457200" rtl="0" eaLnBrk="1" latinLnBrk="0" hangingPunct="1">
              <a:lnSpc>
                <a:spcPct val="100000"/>
              </a:lnSpc>
              <a:spcBef>
                <a:spcPts val="0"/>
              </a:spcBef>
              <a:spcAft>
                <a:spcPts val="400"/>
              </a:spcAft>
              <a:buFont typeface="Arial"/>
              <a:buChar char="•"/>
            </a:pPr>
            <a:r>
              <a:rPr lang="en-US"/>
              <a:t>Second level</a:t>
            </a:r>
          </a:p>
          <a:p>
            <a:pPr marL="169863" lvl="2" indent="-169863" algn="l" defTabSz="457200" rtl="0" eaLnBrk="1" latinLnBrk="0" hangingPunct="1">
              <a:lnSpc>
                <a:spcPct val="100000"/>
              </a:lnSpc>
              <a:spcBef>
                <a:spcPts val="0"/>
              </a:spcBef>
              <a:spcAft>
                <a:spcPts val="400"/>
              </a:spcAft>
              <a:buFont typeface="Arial"/>
              <a:buChar char="•"/>
            </a:pPr>
            <a:r>
              <a:rPr lang="en-US"/>
              <a:t>Third level</a:t>
            </a:r>
          </a:p>
          <a:p>
            <a:pPr marL="169863" lvl="3" indent="-169863" algn="l" defTabSz="457200" rtl="0" eaLnBrk="1" latinLnBrk="0" hangingPunct="1">
              <a:lnSpc>
                <a:spcPct val="100000"/>
              </a:lnSpc>
              <a:spcBef>
                <a:spcPts val="0"/>
              </a:spcBef>
              <a:spcAft>
                <a:spcPts val="400"/>
              </a:spcAft>
              <a:buFont typeface="Arial"/>
              <a:buChar char="•"/>
            </a:pPr>
            <a:r>
              <a:rPr lang="en-US"/>
              <a:t>Fourth level</a:t>
            </a:r>
          </a:p>
          <a:p>
            <a:pPr marL="169863" lvl="4" indent="-169863" algn="l" defTabSz="457200" rtl="0" eaLnBrk="1" latinLnBrk="0" hangingPunct="1">
              <a:lnSpc>
                <a:spcPct val="100000"/>
              </a:lnSpc>
              <a:spcBef>
                <a:spcPts val="0"/>
              </a:spcBef>
              <a:spcAft>
                <a:spcPts val="400"/>
              </a:spcAft>
              <a:buFont typeface="Arial"/>
              <a:buChar char="•"/>
            </a:pPr>
            <a:r>
              <a:rPr lang="en-US"/>
              <a:t>Fifth level</a:t>
            </a:r>
            <a:endParaRPr lang="en-US" dirty="0"/>
          </a:p>
        </p:txBody>
      </p:sp>
    </p:spTree>
    <p:extLst>
      <p:ext uri="{BB962C8B-B14F-4D97-AF65-F5344CB8AC3E}">
        <p14:creationId xmlns:p14="http://schemas.microsoft.com/office/powerpoint/2010/main" val="38071087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a:t>Click to edit master title style</a:t>
            </a:r>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328470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65051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rgbClr val="B9B8BB"/>
                </a:solidFill>
                <a:latin typeface="HP Simplified"/>
                <a:cs typeface="HP Simplified"/>
              </a:rPr>
              <a:t>© Copyright 2012 Hewlett-Packard Development Company, L.P. </a:t>
            </a:r>
            <a:r>
              <a:rPr lang="en-US" sz="700" b="0" i="0" baseline="0" dirty="0">
                <a:solidFill>
                  <a:srgbClr val="B9B8BB"/>
                </a:solidFill>
                <a:latin typeface="HP Simplified"/>
                <a:cs typeface="HP Simplified"/>
              </a:rPr>
              <a:t> </a:t>
            </a:r>
            <a:r>
              <a:rPr lang="en-US" sz="700" b="0" i="0" dirty="0">
                <a:solidFill>
                  <a:srgbClr val="B9B8BB"/>
                </a:solidFill>
                <a:latin typeface="HP Simplified"/>
                <a:cs typeface="HP Simplified"/>
              </a:rPr>
              <a:t>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34" r:id="rId2"/>
    <p:sldLayoutId id="2147483833" r:id="rId3"/>
    <p:sldLayoutId id="2147483837" r:id="rId4"/>
    <p:sldLayoutId id="2147483818" r:id="rId5"/>
    <p:sldLayoutId id="2147483809" r:id="rId6"/>
    <p:sldLayoutId id="2147483838" r:id="rId7"/>
    <p:sldLayoutId id="2147483823" r:id="rId8"/>
    <p:sldLayoutId id="2147483824" r:id="rId9"/>
    <p:sldLayoutId id="2147483825" r:id="rId10"/>
    <p:sldLayoutId id="2147483839" r:id="rId11"/>
  </p:sldLayoutIdLst>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external1.collaboration.hp.com/external/TL_Vendor_Access/New_look/Support/support.aspx"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559" y="1741545"/>
            <a:ext cx="6858000" cy="1206484"/>
          </a:xfrm>
        </p:spPr>
        <p:txBody>
          <a:bodyPr/>
          <a:lstStyle/>
          <a:p>
            <a:r>
              <a:rPr lang="en-US" sz="3200" dirty="0"/>
              <a:t>MT on ETMA</a:t>
            </a:r>
            <a:br>
              <a:rPr lang="en-US" sz="3200" dirty="0"/>
            </a:br>
            <a:r>
              <a:rPr lang="en-US" sz="3200" dirty="0"/>
              <a:t>For Project Managers and Translators</a:t>
            </a:r>
          </a:p>
        </p:txBody>
      </p:sp>
      <p:sp>
        <p:nvSpPr>
          <p:cNvPr id="3" name="Subtitle 2"/>
          <p:cNvSpPr>
            <a:spLocks noGrp="1"/>
          </p:cNvSpPr>
          <p:nvPr>
            <p:ph type="subTitle" idx="1"/>
          </p:nvPr>
        </p:nvSpPr>
        <p:spPr/>
        <p:txBody>
          <a:bodyPr/>
          <a:lstStyle/>
          <a:p>
            <a:r>
              <a:rPr lang="en-US" dirty="0"/>
              <a:t>François Richard</a:t>
            </a:r>
          </a:p>
          <a:p>
            <a:r>
              <a:rPr lang="en-US"/>
              <a:t>March,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 in translator tools (2)</a:t>
            </a:r>
          </a:p>
        </p:txBody>
      </p:sp>
      <p:grpSp>
        <p:nvGrpSpPr>
          <p:cNvPr id="12" name="Group 11"/>
          <p:cNvGrpSpPr/>
          <p:nvPr/>
        </p:nvGrpSpPr>
        <p:grpSpPr>
          <a:xfrm>
            <a:off x="752475" y="823913"/>
            <a:ext cx="7639050" cy="3495675"/>
            <a:chOff x="752475" y="823913"/>
            <a:chExt cx="7639050" cy="3495675"/>
          </a:xfrm>
        </p:grpSpPr>
        <p:pic>
          <p:nvPicPr>
            <p:cNvPr id="13" name="Picture 2"/>
            <p:cNvPicPr>
              <a:picLocks noChangeAspect="1" noChangeArrowheads="1"/>
            </p:cNvPicPr>
            <p:nvPr/>
          </p:nvPicPr>
          <p:blipFill>
            <a:blip r:embed="rId2" cstate="print"/>
            <a:srcRect/>
            <a:stretch>
              <a:fillRect/>
            </a:stretch>
          </p:blipFill>
          <p:spPr bwMode="auto">
            <a:xfrm>
              <a:off x="752475" y="823913"/>
              <a:ext cx="7639050" cy="3495675"/>
            </a:xfrm>
            <a:prstGeom prst="rect">
              <a:avLst/>
            </a:prstGeom>
            <a:noFill/>
            <a:ln w="9525">
              <a:noFill/>
              <a:miter lim="800000"/>
              <a:headEnd/>
              <a:tailEnd/>
            </a:ln>
          </p:spPr>
        </p:pic>
        <p:sp>
          <p:nvSpPr>
            <p:cNvPr id="14" name="Rectangle 13"/>
            <p:cNvSpPr/>
            <p:nvPr/>
          </p:nvSpPr>
          <p:spPr>
            <a:xfrm>
              <a:off x="4686301" y="920708"/>
              <a:ext cx="3495674" cy="415637"/>
            </a:xfrm>
            <a:prstGeom prst="rect">
              <a:avLst/>
            </a:prstGeom>
            <a:solidFill>
              <a:srgbClr val="FFFF00">
                <a:alpha val="22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sz="2000" b="1" dirty="0">
                  <a:ln w="1905"/>
                  <a:solidFill>
                    <a:schemeClr val="accent2"/>
                  </a:solidFill>
                  <a:effectLst>
                    <a:innerShdw blurRad="69850" dist="43180" dir="5400000">
                      <a:srgbClr val="000000">
                        <a:alpha val="65000"/>
                      </a:srgbClr>
                    </a:innerShdw>
                  </a:effectLst>
                  <a:latin typeface="+mj-lt"/>
                </a:rPr>
                <a:t>SDL Trados Studio 2011</a:t>
              </a:r>
            </a:p>
          </p:txBody>
        </p:sp>
        <p:sp>
          <p:nvSpPr>
            <p:cNvPr id="15" name="Rounded Rectangle 14"/>
            <p:cNvSpPr/>
            <p:nvPr/>
          </p:nvSpPr>
          <p:spPr>
            <a:xfrm>
              <a:off x="4076700" y="1933576"/>
              <a:ext cx="809625" cy="342900"/>
            </a:xfrm>
            <a:prstGeom prst="roundRect">
              <a:avLst/>
            </a:prstGeom>
            <a:noFill/>
            <a:ln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a:solidFill>
                  <a:prstClr val="white"/>
                </a:solidFill>
                <a:latin typeface="+mj-lt"/>
              </a:endParaRPr>
            </a:p>
          </p:txBody>
        </p:sp>
      </p:grpSp>
    </p:spTree>
    <p:extLst>
      <p:ext uri="{BB962C8B-B14F-4D97-AF65-F5344CB8AC3E}">
        <p14:creationId xmlns:p14="http://schemas.microsoft.com/office/powerpoint/2010/main" val="235080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 in translator tools (3)</a:t>
            </a:r>
          </a:p>
        </p:txBody>
      </p:sp>
      <p:grpSp>
        <p:nvGrpSpPr>
          <p:cNvPr id="10" name="Group 9"/>
          <p:cNvGrpSpPr/>
          <p:nvPr/>
        </p:nvGrpSpPr>
        <p:grpSpPr>
          <a:xfrm>
            <a:off x="320634" y="887882"/>
            <a:ext cx="8398205" cy="3629935"/>
            <a:chOff x="510639" y="1006636"/>
            <a:chExt cx="8398205" cy="3629935"/>
          </a:xfrm>
        </p:grpSpPr>
        <p:pic>
          <p:nvPicPr>
            <p:cNvPr id="11" name="Picture 2"/>
            <p:cNvPicPr>
              <a:picLocks noChangeAspect="1" noChangeArrowheads="1"/>
            </p:cNvPicPr>
            <p:nvPr/>
          </p:nvPicPr>
          <p:blipFill>
            <a:blip r:embed="rId2" cstate="print"/>
            <a:srcRect/>
            <a:stretch>
              <a:fillRect/>
            </a:stretch>
          </p:blipFill>
          <p:spPr bwMode="auto">
            <a:xfrm>
              <a:off x="510639" y="1006636"/>
              <a:ext cx="8398205" cy="3629935"/>
            </a:xfrm>
            <a:prstGeom prst="rect">
              <a:avLst/>
            </a:prstGeom>
            <a:noFill/>
            <a:ln w="9525">
              <a:noFill/>
              <a:miter lim="800000"/>
              <a:headEnd/>
              <a:tailEnd/>
            </a:ln>
          </p:spPr>
        </p:pic>
        <p:sp>
          <p:nvSpPr>
            <p:cNvPr id="12" name="Rectangle 11"/>
            <p:cNvSpPr/>
            <p:nvPr/>
          </p:nvSpPr>
          <p:spPr>
            <a:xfrm>
              <a:off x="795648" y="2956956"/>
              <a:ext cx="7908966" cy="760022"/>
            </a:xfrm>
            <a:prstGeom prst="rect">
              <a:avLst/>
            </a:prstGeom>
            <a:solidFill>
              <a:schemeClr val="accent1">
                <a:lumMod val="20000"/>
                <a:lumOff val="80000"/>
                <a:alpha val="2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13" name="Rectangle 12"/>
            <p:cNvSpPr/>
            <p:nvPr/>
          </p:nvSpPr>
          <p:spPr>
            <a:xfrm>
              <a:off x="6543305" y="1353787"/>
              <a:ext cx="1781299" cy="415637"/>
            </a:xfrm>
            <a:prstGeom prst="rect">
              <a:avLst/>
            </a:prstGeom>
            <a:solidFill>
              <a:srgbClr val="FFFF00">
                <a:alpha val="22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sz="2000" b="1" dirty="0">
                  <a:ln w="1905"/>
                  <a:solidFill>
                    <a:schemeClr val="accent2"/>
                  </a:solidFill>
                  <a:effectLst>
                    <a:innerShdw blurRad="69850" dist="43180" dir="5400000">
                      <a:srgbClr val="000000">
                        <a:alpha val="65000"/>
                      </a:srgbClr>
                    </a:innerShdw>
                  </a:effectLst>
                  <a:latin typeface="+mj-lt"/>
                </a:rPr>
                <a:t>SDL Edit</a:t>
              </a:r>
            </a:p>
          </p:txBody>
        </p:sp>
        <p:sp>
          <p:nvSpPr>
            <p:cNvPr id="14" name="Rounded Rectangle 13"/>
            <p:cNvSpPr/>
            <p:nvPr/>
          </p:nvSpPr>
          <p:spPr>
            <a:xfrm>
              <a:off x="4709741" y="2956956"/>
              <a:ext cx="349145" cy="795647"/>
            </a:xfrm>
            <a:prstGeom prst="roundRect">
              <a:avLst/>
            </a:prstGeom>
            <a:noFill/>
            <a:ln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a:solidFill>
                  <a:prstClr val="white"/>
                </a:solidFill>
                <a:latin typeface="+mj-lt"/>
              </a:endParaRPr>
            </a:p>
          </p:txBody>
        </p:sp>
      </p:grpSp>
    </p:spTree>
    <p:extLst>
      <p:ext uri="{BB962C8B-B14F-4D97-AF65-F5344CB8AC3E}">
        <p14:creationId xmlns:p14="http://schemas.microsoft.com/office/powerpoint/2010/main" val="235080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 Reporting (1)</a:t>
            </a:r>
          </a:p>
        </p:txBody>
      </p:sp>
      <p:sp>
        <p:nvSpPr>
          <p:cNvPr id="5" name="Text Placeholder 19"/>
          <p:cNvSpPr txBox="1">
            <a:spLocks/>
          </p:cNvSpPr>
          <p:nvPr/>
        </p:nvSpPr>
        <p:spPr>
          <a:xfrm>
            <a:off x="123826" y="1112557"/>
            <a:ext cx="9020174" cy="1846303"/>
          </a:xfrm>
          <a:prstGeom prst="rect">
            <a:avLst/>
          </a:prstGeom>
        </p:spPr>
        <p:txBody>
          <a:bodyPr vert="horz" lIns="91440" tIns="45720" rIns="91440" bIns="45720" rtlCol="0">
            <a:normAutofit/>
          </a:bodyPr>
          <a:lstStyle/>
          <a:p>
            <a:pPr marL="225425" lvl="0" indent="-225425">
              <a:lnSpc>
                <a:spcPts val="2200"/>
              </a:lnSpc>
              <a:spcBef>
                <a:spcPts val="1200"/>
              </a:spcBef>
              <a:buClr>
                <a:srgbClr val="000000"/>
              </a:buClr>
              <a:buSzPct val="100000"/>
              <a:buFont typeface="Futura Bk" pitchFamily="34" charset="0"/>
              <a:buChar char="–"/>
            </a:pPr>
            <a:r>
              <a:rPr lang="en-US" dirty="0">
                <a:latin typeface="HPFutura Book" pitchFamily="50" charset="0"/>
              </a:rPr>
              <a:t>MT word count information has been added into the following existing ETMA reports:</a:t>
            </a:r>
          </a:p>
          <a:p>
            <a:pPr marL="1373188" lvl="1" indent="-225425">
              <a:lnSpc>
                <a:spcPts val="2200"/>
              </a:lnSpc>
              <a:spcBef>
                <a:spcPts val="1200"/>
              </a:spcBef>
              <a:buClr>
                <a:srgbClr val="000000"/>
              </a:buClr>
              <a:buSzPct val="100000"/>
              <a:buFont typeface="Arial" pitchFamily="34" charset="0"/>
              <a:buChar char="•"/>
            </a:pPr>
            <a:r>
              <a:rPr lang="en-US" dirty="0">
                <a:latin typeface="HPFutura Book" pitchFamily="50" charset="0"/>
              </a:rPr>
              <a:t>Language Pair Word Count Report</a:t>
            </a:r>
          </a:p>
          <a:p>
            <a:pPr marL="1373188" lvl="1" indent="-225425">
              <a:buFont typeface="Arial" pitchFamily="34" charset="0"/>
              <a:buChar char="•"/>
            </a:pPr>
            <a:r>
              <a:rPr lang="en-US" dirty="0">
                <a:latin typeface="HPFutura Book" pitchFamily="50" charset="0"/>
              </a:rPr>
              <a:t>Job Summary Report</a:t>
            </a:r>
          </a:p>
          <a:p>
            <a:pPr marL="1373188" lvl="1" indent="-225425">
              <a:buFont typeface="Arial" pitchFamily="34" charset="0"/>
              <a:buChar char="•"/>
            </a:pPr>
            <a:r>
              <a:rPr lang="en-US" dirty="0">
                <a:latin typeface="HPFutura Book" pitchFamily="50" charset="0"/>
              </a:rPr>
              <a:t>Custom Job Download Report</a:t>
            </a:r>
          </a:p>
          <a:p>
            <a:pPr marL="682625" lvl="1" indent="-225425">
              <a:lnSpc>
                <a:spcPts val="2200"/>
              </a:lnSpc>
              <a:spcBef>
                <a:spcPts val="1200"/>
              </a:spcBef>
              <a:buClr>
                <a:srgbClr val="000000"/>
              </a:buClr>
              <a:buSzPct val="100000"/>
              <a:buFont typeface="Futura Bk" pitchFamily="34" charset="0"/>
              <a:buChar char="–"/>
            </a:pP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pic>
        <p:nvPicPr>
          <p:cNvPr id="6" name="Picture 3"/>
          <p:cNvPicPr>
            <a:picLocks noChangeAspect="1" noChangeArrowheads="1"/>
          </p:cNvPicPr>
          <p:nvPr/>
        </p:nvPicPr>
        <p:blipFill>
          <a:blip r:embed="rId2" cstate="print"/>
          <a:srcRect/>
          <a:stretch>
            <a:fillRect/>
          </a:stretch>
        </p:blipFill>
        <p:spPr bwMode="auto">
          <a:xfrm>
            <a:off x="443464" y="2887454"/>
            <a:ext cx="8380897" cy="1366806"/>
          </a:xfrm>
          <a:prstGeom prst="rect">
            <a:avLst/>
          </a:prstGeom>
          <a:noFill/>
          <a:ln w="9525">
            <a:noFill/>
            <a:miter lim="800000"/>
            <a:headEnd/>
            <a:tailEnd/>
          </a:ln>
        </p:spPr>
      </p:pic>
    </p:spTree>
    <p:extLst>
      <p:ext uri="{BB962C8B-B14F-4D97-AF65-F5344CB8AC3E}">
        <p14:creationId xmlns:p14="http://schemas.microsoft.com/office/powerpoint/2010/main" val="2695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 Reporting (2)</a:t>
            </a:r>
          </a:p>
        </p:txBody>
      </p:sp>
      <p:sp>
        <p:nvSpPr>
          <p:cNvPr id="5" name="Text Placeholder 19"/>
          <p:cNvSpPr txBox="1">
            <a:spLocks/>
          </p:cNvSpPr>
          <p:nvPr/>
        </p:nvSpPr>
        <p:spPr>
          <a:xfrm>
            <a:off x="123826" y="1112557"/>
            <a:ext cx="9020174" cy="1846303"/>
          </a:xfrm>
          <a:prstGeom prst="rect">
            <a:avLst/>
          </a:prstGeom>
        </p:spPr>
        <p:txBody>
          <a:bodyPr vert="horz" lIns="91440" tIns="45720" rIns="91440" bIns="45720" rtlCol="0">
            <a:normAutofit/>
          </a:bodyPr>
          <a:lstStyle/>
          <a:p>
            <a:pPr lvl="0">
              <a:lnSpc>
                <a:spcPts val="2200"/>
              </a:lnSpc>
              <a:spcBef>
                <a:spcPts val="1200"/>
              </a:spcBef>
              <a:buClr>
                <a:srgbClr val="000000"/>
              </a:buClr>
              <a:buSzPct val="100000"/>
            </a:pPr>
            <a:r>
              <a:rPr lang="en-US" dirty="0">
                <a:latin typeface="HPFutura Book" pitchFamily="50" charset="0"/>
              </a:rPr>
              <a:t>Each MT job will generate two word count reports. The billing must be based on the report called “…</a:t>
            </a:r>
            <a:r>
              <a:rPr lang="en-US" b="1" dirty="0">
                <a:solidFill>
                  <a:schemeClr val="accent2"/>
                </a:solidFill>
                <a:latin typeface="HPFutura Book" pitchFamily="50" charset="0"/>
              </a:rPr>
              <a:t>PostMT</a:t>
            </a:r>
            <a:r>
              <a:rPr lang="en-US" dirty="0">
                <a:latin typeface="HPFutura Book" pitchFamily="50" charset="0"/>
              </a:rPr>
              <a:t>.xls”  that accounts for the MT words. </a:t>
            </a:r>
          </a:p>
          <a:p>
            <a:pPr lvl="1">
              <a:lnSpc>
                <a:spcPts val="2200"/>
              </a:lnSpc>
              <a:spcBef>
                <a:spcPts val="1200"/>
              </a:spcBef>
              <a:buClr>
                <a:srgbClr val="000000"/>
              </a:buClr>
              <a:buSzPct val="100000"/>
            </a:pP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grpSp>
        <p:nvGrpSpPr>
          <p:cNvPr id="7" name="Group 6"/>
          <p:cNvGrpSpPr/>
          <p:nvPr/>
        </p:nvGrpSpPr>
        <p:grpSpPr>
          <a:xfrm>
            <a:off x="200025" y="1829415"/>
            <a:ext cx="6038850" cy="1885334"/>
            <a:chOff x="266700" y="1900854"/>
            <a:chExt cx="6038850" cy="1885334"/>
          </a:xfrm>
        </p:grpSpPr>
        <p:pic>
          <p:nvPicPr>
            <p:cNvPr id="8" name="Picture 2"/>
            <p:cNvPicPr>
              <a:picLocks noChangeAspect="1" noChangeArrowheads="1"/>
            </p:cNvPicPr>
            <p:nvPr/>
          </p:nvPicPr>
          <p:blipFill>
            <a:blip r:embed="rId2" cstate="print"/>
            <a:srcRect/>
            <a:stretch>
              <a:fillRect/>
            </a:stretch>
          </p:blipFill>
          <p:spPr bwMode="auto">
            <a:xfrm>
              <a:off x="266700" y="1900854"/>
              <a:ext cx="6038850" cy="1885334"/>
            </a:xfrm>
            <a:prstGeom prst="rect">
              <a:avLst/>
            </a:prstGeom>
            <a:noFill/>
            <a:ln w="9525">
              <a:noFill/>
              <a:miter lim="800000"/>
              <a:headEnd/>
              <a:tailEnd/>
            </a:ln>
          </p:spPr>
        </p:pic>
        <p:sp>
          <p:nvSpPr>
            <p:cNvPr id="9" name="Rectangle 8"/>
            <p:cNvSpPr/>
            <p:nvPr/>
          </p:nvSpPr>
          <p:spPr>
            <a:xfrm>
              <a:off x="304801" y="3352800"/>
              <a:ext cx="5934074" cy="238124"/>
            </a:xfrm>
            <a:prstGeom prst="rect">
              <a:avLst/>
            </a:prstGeom>
            <a:noFill/>
            <a:ln>
              <a:solidFill>
                <a:srgbClr val="2002D4"/>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a:solidFill>
                  <a:prstClr val="white"/>
                </a:solidFill>
                <a:latin typeface="+mj-lt"/>
              </a:endParaRPr>
            </a:p>
          </p:txBody>
        </p:sp>
      </p:grpSp>
      <p:pic>
        <p:nvPicPr>
          <p:cNvPr id="10" name="Picture 3"/>
          <p:cNvPicPr>
            <a:picLocks noChangeAspect="1" noChangeArrowheads="1"/>
          </p:cNvPicPr>
          <p:nvPr/>
        </p:nvPicPr>
        <p:blipFill>
          <a:blip r:embed="rId3" cstate="print"/>
          <a:srcRect/>
          <a:stretch>
            <a:fillRect/>
          </a:stretch>
        </p:blipFill>
        <p:spPr bwMode="auto">
          <a:xfrm>
            <a:off x="2514600" y="3763780"/>
            <a:ext cx="5743575" cy="1209174"/>
          </a:xfrm>
          <a:prstGeom prst="rect">
            <a:avLst/>
          </a:prstGeom>
          <a:noFill/>
          <a:ln w="9525">
            <a:noFill/>
            <a:miter lim="800000"/>
            <a:headEnd/>
            <a:tailEnd/>
          </a:ln>
        </p:spPr>
      </p:pic>
      <p:sp>
        <p:nvSpPr>
          <p:cNvPr id="12" name="Rectangle 11"/>
          <p:cNvSpPr/>
          <p:nvPr/>
        </p:nvSpPr>
        <p:spPr>
          <a:xfrm>
            <a:off x="5629275" y="3281361"/>
            <a:ext cx="542925" cy="238124"/>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a:solidFill>
                <a:prstClr val="white"/>
              </a:solidFill>
              <a:latin typeface="+mj-lt"/>
            </a:endParaRPr>
          </a:p>
        </p:txBody>
      </p:sp>
      <p:cxnSp>
        <p:nvCxnSpPr>
          <p:cNvPr id="4" name="Straight Arrow Connector 3"/>
          <p:cNvCxnSpPr/>
          <p:nvPr/>
        </p:nvCxnSpPr>
        <p:spPr>
          <a:xfrm>
            <a:off x="5900738" y="3605210"/>
            <a:ext cx="1462087" cy="763157"/>
          </a:xfrm>
          <a:prstGeom prst="straightConnector1">
            <a:avLst/>
          </a:prstGeom>
          <a:ln w="44450" cmpd="sng">
            <a:solidFill>
              <a:srgbClr val="2002D4"/>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96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 Quality feedback</a:t>
            </a:r>
          </a:p>
        </p:txBody>
      </p:sp>
      <p:sp>
        <p:nvSpPr>
          <p:cNvPr id="8" name="Text Placeholder 19"/>
          <p:cNvSpPr txBox="1">
            <a:spLocks/>
          </p:cNvSpPr>
          <p:nvPr/>
        </p:nvSpPr>
        <p:spPr>
          <a:xfrm>
            <a:off x="333629" y="758154"/>
            <a:ext cx="8384591" cy="2663797"/>
          </a:xfrm>
          <a:prstGeom prst="rect">
            <a:avLst/>
          </a:prstGeom>
        </p:spPr>
        <p:txBody>
          <a:bodyPr vert="horz" lIns="91440" tIns="45720" rIns="91440" bIns="45720" rtlCol="0">
            <a:normAutofit/>
          </a:bodyPr>
          <a:lstStyle/>
          <a:p>
            <a:pPr marL="225425" lvl="0" indent="-225425">
              <a:lnSpc>
                <a:spcPts val="2200"/>
              </a:lnSpc>
              <a:spcBef>
                <a:spcPts val="1200"/>
              </a:spcBef>
              <a:buClr>
                <a:srgbClr val="000000"/>
              </a:buClr>
              <a:buSzPct val="100000"/>
              <a:buFont typeface="Futura Bk" pitchFamily="34" charset="0"/>
              <a:buChar char="–"/>
            </a:pPr>
            <a:r>
              <a:rPr lang="en-US" dirty="0">
                <a:latin typeface="HPFutura Book" pitchFamily="50" charset="0"/>
              </a:rPr>
              <a:t>Post-editors can inform MT owners of any systematic structural errors that can be corrected. This information will be use to re-train MT engines.</a:t>
            </a:r>
          </a:p>
          <a:p>
            <a:pPr marL="225425" lvl="0" indent="-225425">
              <a:lnSpc>
                <a:spcPts val="2200"/>
              </a:lnSpc>
              <a:spcBef>
                <a:spcPts val="1200"/>
              </a:spcBef>
              <a:buClr>
                <a:srgbClr val="000000"/>
              </a:buClr>
              <a:buSzPct val="100000"/>
              <a:buFont typeface="Futura Bk" pitchFamily="34" charset="0"/>
              <a:buChar char="–"/>
            </a:pPr>
            <a:r>
              <a:rPr lang="en-US" dirty="0">
                <a:latin typeface="HPFutura Book" pitchFamily="50" charset="0"/>
              </a:rPr>
              <a:t>To do so or share any feedback, required procedure is to use </a:t>
            </a:r>
            <a:r>
              <a:rPr lang="en-US" b="1" i="1" dirty="0">
                <a:latin typeface="HPFutura Book" pitchFamily="50" charset="0"/>
              </a:rPr>
              <a:t>MT Quality Feedback form</a:t>
            </a:r>
            <a:r>
              <a:rPr lang="en-US" dirty="0">
                <a:latin typeface="HPFutura Book" pitchFamily="50" charset="0"/>
              </a:rPr>
              <a:t> that is available on </a:t>
            </a:r>
            <a:r>
              <a:rPr lang="en-US" dirty="0">
                <a:latin typeface="HPFutura Book" pitchFamily="50" charset="0"/>
                <a:hlinkClick r:id="rId3"/>
              </a:rPr>
              <a:t>ETMA Support portal </a:t>
            </a:r>
            <a:r>
              <a:rPr lang="en-US" dirty="0">
                <a:latin typeface="HPFutura Book" pitchFamily="50" charset="0"/>
              </a:rPr>
              <a:t>to capture any MT engine errors that are repetitive and could potentially be corrected.</a:t>
            </a:r>
          </a:p>
          <a:p>
            <a:pPr marL="682625" lvl="1" indent="-225425">
              <a:lnSpc>
                <a:spcPts val="2200"/>
              </a:lnSpc>
              <a:spcBef>
                <a:spcPts val="1200"/>
              </a:spcBef>
              <a:buClr>
                <a:srgbClr val="000000"/>
              </a:buClr>
              <a:buSzPct val="100000"/>
            </a:pPr>
            <a:r>
              <a:rPr kumimoji="0" lang="en-US" sz="2000" b="0" i="0" u="none" strike="noStrike" kern="1200" cap="none" spc="0" normalizeH="0" baseline="0" noProof="0" dirty="0">
                <a:ln>
                  <a:noFill/>
                </a:ln>
                <a:solidFill>
                  <a:srgbClr val="000000"/>
                </a:solidFill>
                <a:effectLst/>
                <a:uLnTx/>
                <a:uFillTx/>
                <a:latin typeface="+mn-lt"/>
                <a:ea typeface="+mn-ea"/>
                <a:cs typeface="+mn-cs"/>
              </a:rPr>
              <a:t> </a:t>
            </a:r>
          </a:p>
        </p:txBody>
      </p:sp>
      <p:grpSp>
        <p:nvGrpSpPr>
          <p:cNvPr id="9" name="Group 8"/>
          <p:cNvGrpSpPr/>
          <p:nvPr/>
        </p:nvGrpSpPr>
        <p:grpSpPr>
          <a:xfrm>
            <a:off x="3457575" y="2507569"/>
            <a:ext cx="5505449" cy="2394563"/>
            <a:chOff x="2857500" y="2431369"/>
            <a:chExt cx="5505449" cy="2394563"/>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2431369"/>
              <a:ext cx="5505449" cy="239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857500" y="4100511"/>
              <a:ext cx="781050" cy="328614"/>
            </a:xfrm>
            <a:prstGeom prst="rect">
              <a:avLst/>
            </a:prstGeom>
            <a:noFill/>
            <a:ln>
              <a:solidFill>
                <a:srgbClr val="2002D4"/>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a:solidFill>
                  <a:prstClr val="white"/>
                </a:solidFill>
                <a:latin typeface="+mj-lt"/>
              </a:endParaRPr>
            </a:p>
          </p:txBody>
        </p:sp>
      </p:grpSp>
    </p:spTree>
    <p:extLst>
      <p:ext uri="{BB962C8B-B14F-4D97-AF65-F5344CB8AC3E}">
        <p14:creationId xmlns:p14="http://schemas.microsoft.com/office/powerpoint/2010/main" val="84430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84430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around MT and Post-editing</a:t>
            </a:r>
          </a:p>
        </p:txBody>
      </p:sp>
      <p:sp>
        <p:nvSpPr>
          <p:cNvPr id="4" name="Text Placeholder 19"/>
          <p:cNvSpPr txBox="1">
            <a:spLocks/>
          </p:cNvSpPr>
          <p:nvPr/>
        </p:nvSpPr>
        <p:spPr>
          <a:xfrm>
            <a:off x="333629" y="758154"/>
            <a:ext cx="8384591" cy="3775746"/>
          </a:xfrm>
          <a:prstGeom prst="rect">
            <a:avLst/>
          </a:prstGeom>
        </p:spPr>
        <p:txBody>
          <a:bodyPr vert="horz" lIns="91440" tIns="45720" rIns="91440" bIns="45720" rtlCol="0">
            <a:noAutofit/>
          </a:bodyPr>
          <a:lstStyle/>
          <a:p>
            <a:r>
              <a:rPr lang="en-US" sz="1200" dirty="0">
                <a:latin typeface="HPFutura Book" pitchFamily="50" charset="0"/>
              </a:rPr>
              <a:t>With revised PEMT pricing model (see below), use of MT in ETMA is </a:t>
            </a:r>
            <a:r>
              <a:rPr lang="en-US" sz="1200" b="1" dirty="0">
                <a:latin typeface="HPFutura Book" pitchFamily="50" charset="0"/>
              </a:rPr>
              <a:t>mandatory for Technical content </a:t>
            </a:r>
            <a:r>
              <a:rPr lang="en-US" sz="1200" dirty="0">
                <a:latin typeface="HPFutura Book" pitchFamily="50" charset="0"/>
              </a:rPr>
              <a:t>- No exception. </a:t>
            </a:r>
            <a:endParaRPr lang="fr-FR" sz="1200" dirty="0">
              <a:latin typeface="HPFutura Book" pitchFamily="50" charset="0"/>
            </a:endParaRPr>
          </a:p>
          <a:p>
            <a:endParaRPr lang="en-US" sz="1200" dirty="0">
              <a:latin typeface="HPFutura Book" pitchFamily="50" charset="0"/>
            </a:endParaRPr>
          </a:p>
          <a:p>
            <a:r>
              <a:rPr lang="en-US" sz="1200" dirty="0">
                <a:latin typeface="HPFutura Book" pitchFamily="50" charset="0"/>
              </a:rPr>
              <a:t>PEMT discount schema (*) has been updated in 2013: Either </a:t>
            </a:r>
            <a:r>
              <a:rPr lang="en-US" sz="1200" b="1" dirty="0">
                <a:latin typeface="HPFutura Book" pitchFamily="50" charset="0"/>
              </a:rPr>
              <a:t>20% </a:t>
            </a:r>
            <a:r>
              <a:rPr lang="en-US" sz="1200" dirty="0">
                <a:latin typeface="HPFutura Book" pitchFamily="50" charset="0"/>
              </a:rPr>
              <a:t>and </a:t>
            </a:r>
            <a:r>
              <a:rPr lang="en-US" sz="1200" b="1" dirty="0">
                <a:latin typeface="HPFutura Book" pitchFamily="50" charset="0"/>
              </a:rPr>
              <a:t>25% </a:t>
            </a:r>
            <a:r>
              <a:rPr lang="en-US" sz="1200" dirty="0">
                <a:latin typeface="HPFutura Book" pitchFamily="50" charset="0"/>
              </a:rPr>
              <a:t>discounts for existing lang pairs.</a:t>
            </a:r>
            <a:endParaRPr lang="fr-FR" sz="1200" dirty="0">
              <a:latin typeface="HPFutura Book" pitchFamily="50" charset="0"/>
            </a:endParaRPr>
          </a:p>
          <a:p>
            <a:r>
              <a:rPr lang="en-US" sz="1200" dirty="0">
                <a:latin typeface="HPFutura Book" pitchFamily="50" charset="0"/>
              </a:rPr>
              <a:t>	For new lang pairs in FY14, PEMT discount is 20% (with possibility for HP to revise this </a:t>
            </a:r>
            <a:r>
              <a:rPr lang="en-US" sz="1200">
                <a:latin typeface="HPFutura Book" pitchFamily="50" charset="0"/>
              </a:rPr>
              <a:t>discount).</a:t>
            </a:r>
            <a:r>
              <a:rPr lang="en-US" sz="1200" dirty="0">
                <a:latin typeface="HPFutura Book" pitchFamily="50" charset="0"/>
              </a:rPr>
              <a:t>         </a:t>
            </a:r>
            <a:endParaRPr lang="fr-FR" sz="1200" dirty="0">
              <a:latin typeface="HPFutura Book" pitchFamily="50" charset="0"/>
            </a:endParaRPr>
          </a:p>
          <a:p>
            <a:endParaRPr lang="en-US" sz="1200" dirty="0">
              <a:latin typeface="HPFutura Book" pitchFamily="50" charset="0"/>
            </a:endParaRPr>
          </a:p>
          <a:p>
            <a:r>
              <a:rPr lang="en-US" sz="1200" dirty="0">
                <a:latin typeface="HPFutura Book" pitchFamily="50" charset="0"/>
              </a:rPr>
              <a:t>Suppliers should </a:t>
            </a:r>
            <a:r>
              <a:rPr lang="en-US" sz="1200" b="1" dirty="0">
                <a:latin typeface="HPFutura Book" pitchFamily="50" charset="0"/>
              </a:rPr>
              <a:t>NOT engage with business stakeholder(s</a:t>
            </a:r>
            <a:r>
              <a:rPr lang="en-US" sz="1200" dirty="0">
                <a:latin typeface="HPFutura Book" pitchFamily="50" charset="0"/>
              </a:rPr>
              <a:t>) directly to discuss MT issues, but instead must work with the Globalization team (owners of the ETMA Support Portal)</a:t>
            </a:r>
            <a:r>
              <a:rPr lang="en-US" sz="1200" dirty="0">
                <a:solidFill>
                  <a:srgbClr val="000000"/>
                </a:solidFill>
                <a:latin typeface="HPFutura Book" pitchFamily="50" charset="0"/>
              </a:rPr>
              <a:t> </a:t>
            </a:r>
          </a:p>
          <a:p>
            <a:endParaRPr lang="fr-FR" sz="1200" dirty="0">
              <a:latin typeface="HPFutura Book" pitchFamily="50" charset="0"/>
            </a:endParaRPr>
          </a:p>
          <a:p>
            <a:r>
              <a:rPr lang="en-US" sz="1200" dirty="0">
                <a:latin typeface="HPFutura Book" pitchFamily="50" charset="0"/>
              </a:rPr>
              <a:t>Quality of the final translated content (after Post-editing) delivered to HP programs must comply with </a:t>
            </a:r>
            <a:r>
              <a:rPr lang="en-US" sz="1200" b="1" dirty="0">
                <a:latin typeface="HPFutura Book" pitchFamily="50" charset="0"/>
              </a:rPr>
              <a:t>HP’s standard translation quality </a:t>
            </a:r>
            <a:r>
              <a:rPr lang="en-US" sz="1200" dirty="0">
                <a:latin typeface="HPFutura Book" pitchFamily="50" charset="0"/>
              </a:rPr>
              <a:t>requirements.</a:t>
            </a:r>
          </a:p>
          <a:p>
            <a:endParaRPr lang="en-US" sz="1200" dirty="0">
              <a:latin typeface="HPFutura Book" pitchFamily="50" charset="0"/>
            </a:endParaRPr>
          </a:p>
          <a:p>
            <a:r>
              <a:rPr lang="en-US" sz="1200" dirty="0">
                <a:latin typeface="HPFutura Book" pitchFamily="50" charset="0"/>
              </a:rPr>
              <a:t>Translation suppliers’ </a:t>
            </a:r>
            <a:r>
              <a:rPr lang="en-US" sz="1200" b="1" dirty="0">
                <a:latin typeface="HPFutura Book" pitchFamily="50" charset="0"/>
              </a:rPr>
              <a:t>responsibility</a:t>
            </a:r>
            <a:r>
              <a:rPr lang="en-US" sz="1200" dirty="0">
                <a:latin typeface="HPFutura Book" pitchFamily="50" charset="0"/>
              </a:rPr>
              <a:t>: </a:t>
            </a:r>
          </a:p>
          <a:p>
            <a:pPr marL="171450" indent="-171450">
              <a:buFont typeface="Arial" pitchFamily="34" charset="0"/>
              <a:buChar char="•"/>
            </a:pPr>
            <a:r>
              <a:rPr lang="en-US" sz="1200" dirty="0">
                <a:latin typeface="HPFutura Book" pitchFamily="50" charset="0"/>
              </a:rPr>
              <a:t>Translators and other workers assigned to PEMT tasks must have proven experience in MT post-editing</a:t>
            </a:r>
            <a:endParaRPr lang="fr-FR" sz="1200" dirty="0">
              <a:latin typeface="HPFutura Book" pitchFamily="50" charset="0"/>
            </a:endParaRPr>
          </a:p>
          <a:p>
            <a:pPr marL="171450" indent="-171450">
              <a:buFont typeface="Arial" pitchFamily="34" charset="0"/>
              <a:buChar char="•"/>
            </a:pPr>
            <a:r>
              <a:rPr lang="en-US" sz="1200" dirty="0">
                <a:latin typeface="HPFutura Book" pitchFamily="50" charset="0"/>
              </a:rPr>
              <a:t>Quoting, as well as the invoice price, must be aligned with agreed PEMT pricing, and must be applied consistently. No increase in pricing will be accepted.</a:t>
            </a:r>
            <a:endParaRPr lang="fr-FR" sz="1200" dirty="0">
              <a:latin typeface="HPFutura Book" pitchFamily="50" charset="0"/>
            </a:endParaRPr>
          </a:p>
          <a:p>
            <a:r>
              <a:rPr lang="en-US" sz="1200" dirty="0">
                <a:latin typeface="HPFutura Book" pitchFamily="50" charset="0"/>
              </a:rPr>
              <a:t>  </a:t>
            </a:r>
            <a:endParaRPr lang="fr-FR" sz="1200" dirty="0">
              <a:latin typeface="HPFutura Book" pitchFamily="50" charset="0"/>
            </a:endParaRPr>
          </a:p>
          <a:p>
            <a:r>
              <a:rPr lang="en-US" sz="1200" dirty="0">
                <a:latin typeface="HPFutura Book" pitchFamily="50" charset="0"/>
              </a:rPr>
              <a:t>If translators want to report raw MT quality issues, it must be done via ETMA Support Portal, using the MT Quality Feedback form. Translation suppliers must use this process to inform HP of any repetitive MT engine error.</a:t>
            </a:r>
            <a:endParaRPr lang="fr-FR" sz="1200" dirty="0">
              <a:latin typeface="HPFutura Book" pitchFamily="50" charset="0"/>
            </a:endParaRPr>
          </a:p>
          <a:p>
            <a:endParaRPr lang="en-US" sz="1200" dirty="0">
              <a:latin typeface="HPFutura Book" pitchFamily="50" charset="0"/>
            </a:endParaRPr>
          </a:p>
        </p:txBody>
      </p:sp>
    </p:spTree>
    <p:extLst>
      <p:ext uri="{BB962C8B-B14F-4D97-AF65-F5344CB8AC3E}">
        <p14:creationId xmlns:p14="http://schemas.microsoft.com/office/powerpoint/2010/main" val="151359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884" y="7620"/>
            <a:ext cx="6078708" cy="385763"/>
          </a:xfrm>
          <a:prstGeom prst="rect">
            <a:avLst/>
          </a:prstGeom>
          <a:noFill/>
        </p:spPr>
        <p:txBody>
          <a:bodyPr wrap="square" rtlCol="0">
            <a:noAutofit/>
          </a:bodyPr>
          <a:lstStyle/>
          <a:p>
            <a:r>
              <a:rPr lang="en-US" b="1" dirty="0">
                <a:solidFill>
                  <a:srgbClr val="000000"/>
                </a:solidFill>
                <a:latin typeface="HPFutura Book" pitchFamily="50" charset="0"/>
              </a:rPr>
              <a:t>Language pairs available</a:t>
            </a:r>
          </a:p>
        </p:txBody>
      </p:sp>
      <p:graphicFrame>
        <p:nvGraphicFramePr>
          <p:cNvPr id="5" name="Table 4"/>
          <p:cNvGraphicFramePr>
            <a:graphicFrameLocks noGrp="1"/>
          </p:cNvGraphicFramePr>
          <p:nvPr/>
        </p:nvGraphicFramePr>
        <p:xfrm>
          <a:off x="891540" y="380565"/>
          <a:ext cx="4469130" cy="4551980"/>
        </p:xfrm>
        <a:graphic>
          <a:graphicData uri="http://schemas.openxmlformats.org/drawingml/2006/table">
            <a:tbl>
              <a:tblPr/>
              <a:tblGrid>
                <a:gridCol w="2240280">
                  <a:extLst>
                    <a:ext uri="{9D8B030D-6E8A-4147-A177-3AD203B41FA5}">
                      <a16:colId xmlns:a16="http://schemas.microsoft.com/office/drawing/2014/main" val="20000"/>
                    </a:ext>
                  </a:extLst>
                </a:gridCol>
                <a:gridCol w="102870">
                  <a:extLst>
                    <a:ext uri="{9D8B030D-6E8A-4147-A177-3AD203B41FA5}">
                      <a16:colId xmlns:a16="http://schemas.microsoft.com/office/drawing/2014/main" val="20001"/>
                    </a:ext>
                  </a:extLst>
                </a:gridCol>
                <a:gridCol w="2125980">
                  <a:extLst>
                    <a:ext uri="{9D8B030D-6E8A-4147-A177-3AD203B41FA5}">
                      <a16:colId xmlns:a16="http://schemas.microsoft.com/office/drawing/2014/main" val="20002"/>
                    </a:ext>
                  </a:extLst>
                </a:gridCol>
              </a:tblGrid>
              <a:tr h="122396">
                <a:tc>
                  <a:txBody>
                    <a:bodyPr/>
                    <a:lstStyle/>
                    <a:p>
                      <a:pPr marL="0" marR="0">
                        <a:spcBef>
                          <a:spcPts val="0"/>
                        </a:spcBef>
                        <a:spcAft>
                          <a:spcPts val="0"/>
                        </a:spcAft>
                      </a:pPr>
                      <a:r>
                        <a:rPr lang="en-US" sz="700" b="1" dirty="0">
                          <a:solidFill>
                            <a:srgbClr val="000000"/>
                          </a:solidFill>
                          <a:latin typeface="Calibri"/>
                          <a:ea typeface="SimSun"/>
                          <a:cs typeface="Times New Roman"/>
                        </a:rPr>
                        <a:t>English (US) to </a:t>
                      </a:r>
                      <a:r>
                        <a:rPr lang="en-US" sz="700" b="1" dirty="0" err="1">
                          <a:solidFill>
                            <a:srgbClr val="000000"/>
                          </a:solidFill>
                          <a:latin typeface="Calibri"/>
                          <a:ea typeface="SimSun"/>
                          <a:cs typeface="Times New Roman"/>
                        </a:rPr>
                        <a:t>xxxx</a:t>
                      </a:r>
                      <a:r>
                        <a:rPr lang="en-US" sz="700" b="1" dirty="0">
                          <a:solidFill>
                            <a:srgbClr val="000000"/>
                          </a:solidFill>
                          <a:latin typeface="Calibri"/>
                          <a:ea typeface="SimSun"/>
                          <a:cs typeface="Times New Roman"/>
                        </a:rPr>
                        <a:t>:</a:t>
                      </a:r>
                      <a:endParaRPr lang="en-US" sz="700" dirty="0">
                        <a:latin typeface="Calibri"/>
                        <a:ea typeface="SimSun"/>
                        <a:cs typeface="Times New Roman"/>
                      </a:endParaRPr>
                    </a:p>
                  </a:txBody>
                  <a:tcPr marL="37466" marR="374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solidFill>
                            <a:srgbClr val="000000"/>
                          </a:solidFill>
                          <a:latin typeface="Calibri"/>
                          <a:ea typeface="SimSun"/>
                          <a:cs typeface="Times New Roman"/>
                        </a:rPr>
                        <a:t> </a:t>
                      </a:r>
                      <a:endParaRPr lang="en-US" sz="700">
                        <a:latin typeface="Calibri"/>
                        <a:ea typeface="SimSun"/>
                        <a:cs typeface="Times New Roman"/>
                      </a:endParaRPr>
                    </a:p>
                  </a:txBody>
                  <a:tcPr marL="37466" marR="374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solidFill>
                            <a:srgbClr val="000000"/>
                          </a:solidFill>
                          <a:latin typeface="Calibri"/>
                          <a:ea typeface="SimSun"/>
                          <a:cs typeface="Times New Roman"/>
                        </a:rPr>
                        <a:t>xxxx to English (US):</a:t>
                      </a:r>
                      <a:endParaRPr lang="en-US" sz="700">
                        <a:latin typeface="Calibri"/>
                        <a:ea typeface="SimSun"/>
                        <a:cs typeface="Times New Roman"/>
                      </a:endParaRPr>
                    </a:p>
                  </a:txBody>
                  <a:tcPr marL="37466" marR="3746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Arabic</a:t>
                      </a:r>
                      <a:endParaRPr lang="en-US" sz="700">
                        <a:latin typeface="Calibri"/>
                        <a:ea typeface="SimSun"/>
                        <a:cs typeface="Times New Roman"/>
                      </a:endParaRPr>
                    </a:p>
                  </a:txBody>
                  <a:tcPr marL="37466" marR="374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700">
                        <a:latin typeface="Calibri"/>
                        <a:ea typeface="SimSun"/>
                        <a:cs typeface="Arial"/>
                      </a:endParaRPr>
                    </a:p>
                  </a:txBody>
                  <a:tcPr marL="37466" marR="374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Arabic to English (US)</a:t>
                      </a:r>
                      <a:endParaRPr lang="en-US" sz="700">
                        <a:latin typeface="Calibri"/>
                        <a:ea typeface="SimSun"/>
                        <a:cs typeface="Times New Roman"/>
                      </a:endParaRPr>
                    </a:p>
                  </a:txBody>
                  <a:tcPr marL="37466" marR="3746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Brazilian Portuguese</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Arabic to French</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02"/>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Bulgarian</a:t>
                      </a:r>
                      <a:endParaRPr lang="en-US" sz="700">
                        <a:latin typeface="Calibri"/>
                        <a:ea typeface="SimSun"/>
                        <a:cs typeface="Times New Roman"/>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Arabic to Spanish</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03"/>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Czech</a:t>
                      </a:r>
                      <a:endParaRPr lang="en-US" sz="700">
                        <a:latin typeface="Calibri"/>
                        <a:ea typeface="SimSun"/>
                        <a:cs typeface="Times New Roman"/>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Bulgarian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04"/>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Danish</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Czech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05"/>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Dutch</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Danish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06"/>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English (GB)</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Dutch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07"/>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Finnish</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Finnish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08"/>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French</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French to Arabic</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09"/>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German</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French to English (US)</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extLst>
                  <a:ext uri="{0D108BD9-81ED-4DB2-BD59-A6C34878D82A}">
                    <a16:rowId xmlns:a16="http://schemas.microsoft.com/office/drawing/2014/main" val="10010"/>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Greek</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French to German</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1"/>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Hebrew</a:t>
                      </a:r>
                      <a:endParaRPr lang="en-US" sz="700">
                        <a:latin typeface="Calibri"/>
                        <a:ea typeface="SimSun"/>
                        <a:cs typeface="Times New Roman"/>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French to Spanish</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2"/>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Hungarian</a:t>
                      </a:r>
                      <a:endParaRPr lang="en-US" sz="700">
                        <a:latin typeface="Calibri"/>
                        <a:ea typeface="SimSun"/>
                        <a:cs typeface="Times New Roman"/>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German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3"/>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Indonesian</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German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4"/>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International Spanish</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German to French</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5"/>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Italian</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German to Spanish</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6"/>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Japanese</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Hebrew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7"/>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Korean</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Hungarian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8"/>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Norwegian</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Indonesian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19"/>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Polish</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Italian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20"/>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Romanian</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Italian to Spanish</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21"/>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Russian</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Japanese to English (US)</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extLst>
                  <a:ext uri="{0D108BD9-81ED-4DB2-BD59-A6C34878D82A}">
                    <a16:rowId xmlns:a16="http://schemas.microsoft.com/office/drawing/2014/main" val="10022"/>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Simplified Chinese</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Korean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23"/>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Spanish</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Norwegian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24"/>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Swedish</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Polish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25"/>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Thai</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Portuguese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26"/>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Traditional Chinese</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Romanian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27"/>
                  </a:ext>
                </a:extLst>
              </a:tr>
              <a:tr h="116568">
                <a:tc>
                  <a:txBody>
                    <a:bodyPr/>
                    <a:lstStyle/>
                    <a:p>
                      <a:pPr marL="0" marR="0">
                        <a:spcBef>
                          <a:spcPts val="0"/>
                        </a:spcBef>
                        <a:spcAft>
                          <a:spcPts val="0"/>
                        </a:spcAft>
                      </a:pPr>
                      <a:r>
                        <a:rPr lang="en-US" sz="700">
                          <a:solidFill>
                            <a:srgbClr val="000000"/>
                          </a:solidFill>
                          <a:latin typeface="Calibri"/>
                          <a:ea typeface="SimSun"/>
                          <a:cs typeface="Times New Roman"/>
                        </a:rPr>
                        <a:t>English (US) to Turkish</a:t>
                      </a:r>
                      <a:endParaRPr lang="en-US" sz="700">
                        <a:latin typeface="Calibri"/>
                        <a:ea typeface="SimSun"/>
                        <a:cs typeface="Times New Roman"/>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Russian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28"/>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Simp. Chinese to English (US)</a:t>
                      </a:r>
                      <a:endParaRPr lang="en-US" sz="700">
                        <a:latin typeface="Calibri"/>
                        <a:ea typeface="SimSun"/>
                        <a:cs typeface="Times New Roman"/>
                      </a:endParaRPr>
                    </a:p>
                  </a:txBody>
                  <a:tcPr marL="37466" marR="37466" marT="0" marB="0" anchor="b">
                    <a:lnL>
                      <a:noFill/>
                    </a:lnL>
                    <a:lnR>
                      <a:noFill/>
                    </a:lnR>
                    <a:lnT>
                      <a:noFill/>
                    </a:lnT>
                    <a:lnB>
                      <a:noFill/>
                    </a:lnB>
                    <a:solidFill>
                      <a:srgbClr val="FFFF99"/>
                    </a:solidFill>
                  </a:tcPr>
                </a:tc>
                <a:extLst>
                  <a:ext uri="{0D108BD9-81ED-4DB2-BD59-A6C34878D82A}">
                    <a16:rowId xmlns:a16="http://schemas.microsoft.com/office/drawing/2014/main" val="10029"/>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spa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0"/>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Spanish to Arabic</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1"/>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Spanish to French</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2"/>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Spanish to German</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3"/>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Spanish to Italian</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4"/>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Swedish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5"/>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Thai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6"/>
                  </a:ext>
                </a:extLst>
              </a:tr>
              <a:tr h="116568">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a:solidFill>
                            <a:srgbClr val="000000"/>
                          </a:solidFill>
                          <a:latin typeface="Calibri"/>
                          <a:ea typeface="SimSun"/>
                          <a:cs typeface="Times New Roman"/>
                        </a:rPr>
                        <a:t>Traditional Chinese to English (US)</a:t>
                      </a:r>
                      <a:endParaRPr lang="en-US" sz="70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7"/>
                  </a:ext>
                </a:extLst>
              </a:tr>
              <a:tr h="116568">
                <a:tc>
                  <a:txBody>
                    <a:bodyPr/>
                    <a:lstStyle/>
                    <a:p>
                      <a:endParaRPr lang="en-US" sz="700" dirty="0">
                        <a:latin typeface="Calibri"/>
                        <a:ea typeface="SimSun"/>
                        <a:cs typeface="Arial"/>
                      </a:endParaRPr>
                    </a:p>
                  </a:txBody>
                  <a:tcPr marL="37466" marR="37466" marT="0" marB="0" anchor="b">
                    <a:lnL>
                      <a:noFill/>
                    </a:lnL>
                    <a:lnR>
                      <a:noFill/>
                    </a:lnR>
                    <a:lnT>
                      <a:noFill/>
                    </a:lnT>
                    <a:lnB>
                      <a:noFill/>
                    </a:lnB>
                  </a:tcPr>
                </a:tc>
                <a:tc>
                  <a:txBody>
                    <a:bodyPr/>
                    <a:lstStyle/>
                    <a:p>
                      <a:endParaRPr lang="en-US" sz="700">
                        <a:latin typeface="Calibri"/>
                        <a:ea typeface="SimSun"/>
                        <a:cs typeface="Arial"/>
                      </a:endParaRPr>
                    </a:p>
                  </a:txBody>
                  <a:tcPr marL="37466" marR="37466" marT="0" marB="0" anchor="b">
                    <a:lnL>
                      <a:noFill/>
                    </a:lnL>
                    <a:lnR>
                      <a:noFill/>
                    </a:lnR>
                    <a:lnT>
                      <a:noFill/>
                    </a:lnT>
                    <a:lnB>
                      <a:noFill/>
                    </a:lnB>
                  </a:tcPr>
                </a:tc>
                <a:tc>
                  <a:txBody>
                    <a:bodyPr/>
                    <a:lstStyle/>
                    <a:p>
                      <a:pPr marL="0" marR="0">
                        <a:spcBef>
                          <a:spcPts val="0"/>
                        </a:spcBef>
                        <a:spcAft>
                          <a:spcPts val="0"/>
                        </a:spcAft>
                      </a:pPr>
                      <a:r>
                        <a:rPr lang="en-US" sz="700" dirty="0">
                          <a:solidFill>
                            <a:srgbClr val="000000"/>
                          </a:solidFill>
                          <a:latin typeface="Calibri"/>
                          <a:ea typeface="SimSun"/>
                          <a:cs typeface="Times New Roman"/>
                        </a:rPr>
                        <a:t>Turkish to English (US)</a:t>
                      </a:r>
                      <a:endParaRPr lang="en-US" sz="700" dirty="0">
                        <a:latin typeface="Calibri"/>
                        <a:ea typeface="SimSun"/>
                        <a:cs typeface="Times New Roman"/>
                      </a:endParaRPr>
                    </a:p>
                  </a:txBody>
                  <a:tcPr marL="37466" marR="37466" marT="0" marB="0" anchor="b">
                    <a:lnL>
                      <a:noFill/>
                    </a:lnL>
                    <a:lnR>
                      <a:noFill/>
                    </a:lnR>
                    <a:lnT>
                      <a:noFill/>
                    </a:lnT>
                    <a:lnB>
                      <a:noFill/>
                    </a:lnB>
                  </a:tcPr>
                </a:tc>
                <a:extLst>
                  <a:ext uri="{0D108BD9-81ED-4DB2-BD59-A6C34878D82A}">
                    <a16:rowId xmlns:a16="http://schemas.microsoft.com/office/drawing/2014/main" val="10038"/>
                  </a:ext>
                </a:extLst>
              </a:tr>
            </a:tbl>
          </a:graphicData>
        </a:graphic>
      </p:graphicFrame>
      <p:sp>
        <p:nvSpPr>
          <p:cNvPr id="1025" name="Rectangle 1"/>
          <p:cNvSpPr>
            <a:spLocks noChangeArrowheads="1"/>
          </p:cNvSpPr>
          <p:nvPr/>
        </p:nvSpPr>
        <p:spPr bwMode="auto">
          <a:xfrm>
            <a:off x="5543550" y="256702"/>
            <a:ext cx="270891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a:latin typeface="Calibri" pitchFamily="34" charset="0"/>
                <a:ea typeface="SimSun" pitchFamily="2" charset="-122"/>
                <a:cs typeface="Times New Roman" pitchFamily="18" charset="0"/>
              </a:rPr>
              <a:t>I</a:t>
            </a:r>
            <a:r>
              <a:rPr kumimoji="0" lang="en-US" sz="1100" b="1" i="0" u="none" strike="noStrike" cap="none" normalizeH="0" baseline="0" dirty="0">
                <a:ln>
                  <a:noFill/>
                </a:ln>
                <a:solidFill>
                  <a:schemeClr val="tx1"/>
                </a:solidFill>
                <a:effectLst/>
                <a:latin typeface="Calibri" pitchFamily="34" charset="0"/>
                <a:ea typeface="SimSun" pitchFamily="2" charset="-122"/>
                <a:cs typeface="Times New Roman" pitchFamily="18" charset="0"/>
              </a:rPr>
              <a:t>n yellow, the ones trained with HP data</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flipH="1">
            <a:off x="4537710" y="480060"/>
            <a:ext cx="1074420" cy="1122998"/>
          </a:xfrm>
          <a:prstGeom prst="straightConnector1">
            <a:avLst/>
          </a:prstGeom>
          <a:ln w="952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766060" y="480060"/>
            <a:ext cx="2823210" cy="660083"/>
          </a:xfrm>
          <a:prstGeom prst="straightConnector1">
            <a:avLst/>
          </a:prstGeom>
          <a:ln w="9525">
            <a:solidFill>
              <a:srgbClr val="0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6309360" y="1663061"/>
          <a:ext cx="2628900" cy="1867996"/>
        </p:xfrm>
        <a:graphic>
          <a:graphicData uri="http://schemas.openxmlformats.org/drawingml/2006/table">
            <a:tbl>
              <a:tblPr>
                <a:effectLst>
                  <a:outerShdw blurRad="50800" dist="50800" dir="5400000" algn="ctr" rotWithShape="0">
                    <a:schemeClr val="tx1"/>
                  </a:outerShdw>
                </a:effectLst>
              </a:tblPr>
              <a:tblGrid>
                <a:gridCol w="2628900">
                  <a:extLst>
                    <a:ext uri="{9D8B030D-6E8A-4147-A177-3AD203B41FA5}">
                      <a16:colId xmlns:a16="http://schemas.microsoft.com/office/drawing/2014/main" val="20000"/>
                    </a:ext>
                  </a:extLst>
                </a:gridCol>
              </a:tblGrid>
              <a:tr h="143692">
                <a:tc>
                  <a:txBody>
                    <a:bodyPr/>
                    <a:lstStyle/>
                    <a:p>
                      <a:pPr marL="0" marR="0">
                        <a:spcBef>
                          <a:spcPts val="0"/>
                        </a:spcBef>
                        <a:spcAft>
                          <a:spcPts val="0"/>
                        </a:spcAft>
                      </a:pPr>
                      <a:r>
                        <a:rPr lang="en-US" sz="800" b="1" i="1" dirty="0">
                          <a:solidFill>
                            <a:srgbClr val="000000"/>
                          </a:solidFill>
                          <a:latin typeface="Calibri"/>
                          <a:ea typeface="SimSun"/>
                          <a:cs typeface="Times New Roman"/>
                        </a:rPr>
                        <a:t>Also now available:</a:t>
                      </a:r>
                      <a:endParaRPr lang="en-US" sz="800" dirty="0">
                        <a:latin typeface="Calibri"/>
                        <a:ea typeface="SimSun"/>
                        <a:cs typeface="Times New Roman"/>
                      </a:endParaRPr>
                    </a:p>
                  </a:txBody>
                  <a:tcPr marL="68580" marR="68580" marT="0" marB="0" anchor="b">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0000"/>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Bengali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1"/>
                  </a:ext>
                </a:extLst>
              </a:tr>
              <a:tr h="143692">
                <a:tc>
                  <a:txBody>
                    <a:bodyPr/>
                    <a:lstStyle/>
                    <a:p>
                      <a:pPr marL="0" marR="0">
                        <a:spcBef>
                          <a:spcPts val="0"/>
                        </a:spcBef>
                        <a:spcAft>
                          <a:spcPts val="0"/>
                        </a:spcAft>
                      </a:pPr>
                      <a:r>
                        <a:rPr lang="en-US" sz="800">
                          <a:solidFill>
                            <a:srgbClr val="000000"/>
                          </a:solidFill>
                          <a:latin typeface="Calibri"/>
                          <a:ea typeface="SimSun"/>
                          <a:cs typeface="Times New Roman"/>
                        </a:rPr>
                        <a:t>Estonian </a:t>
                      </a:r>
                      <a:r>
                        <a:rPr lang="en-US" sz="800">
                          <a:solidFill>
                            <a:srgbClr val="000000"/>
                          </a:solidFill>
                          <a:latin typeface="Cambria Math"/>
                          <a:ea typeface="SimSun"/>
                          <a:cs typeface="Times New Roman"/>
                        </a:rPr>
                        <a:t>⇆</a:t>
                      </a:r>
                      <a:r>
                        <a:rPr lang="en-US" sz="800">
                          <a:solidFill>
                            <a:srgbClr val="000000"/>
                          </a:solidFill>
                          <a:latin typeface="Calibri"/>
                          <a:ea typeface="SimSun"/>
                          <a:cs typeface="Times New Roman"/>
                        </a:rPr>
                        <a:t> English (US)</a:t>
                      </a:r>
                      <a:endParaRPr lang="en-US" sz="80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Hindi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Lithuanian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143692">
                <a:tc>
                  <a:txBody>
                    <a:bodyPr/>
                    <a:lstStyle/>
                    <a:p>
                      <a:pPr marL="0" marR="0">
                        <a:spcBef>
                          <a:spcPts val="0"/>
                        </a:spcBef>
                        <a:spcAft>
                          <a:spcPts val="0"/>
                        </a:spcAft>
                      </a:pPr>
                      <a:r>
                        <a:rPr lang="en-US" sz="800">
                          <a:solidFill>
                            <a:srgbClr val="000000"/>
                          </a:solidFill>
                          <a:latin typeface="Calibri"/>
                          <a:ea typeface="SimSun"/>
                          <a:cs typeface="Times New Roman"/>
                        </a:rPr>
                        <a:t>Presian </a:t>
                      </a:r>
                      <a:r>
                        <a:rPr lang="en-US" sz="800">
                          <a:solidFill>
                            <a:srgbClr val="000000"/>
                          </a:solidFill>
                          <a:latin typeface="Cambria Math"/>
                          <a:ea typeface="SimSun"/>
                          <a:cs typeface="Times New Roman"/>
                        </a:rPr>
                        <a:t>⇆</a:t>
                      </a:r>
                      <a:r>
                        <a:rPr lang="en-US" sz="800">
                          <a:solidFill>
                            <a:srgbClr val="000000"/>
                          </a:solidFill>
                          <a:latin typeface="Calibri"/>
                          <a:ea typeface="SimSun"/>
                          <a:cs typeface="Times New Roman"/>
                        </a:rPr>
                        <a:t> English (US)</a:t>
                      </a:r>
                      <a:endParaRPr lang="en-US" sz="80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Pashto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Serbian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Slovak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Somali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Slovenian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0"/>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Ukrainian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1"/>
                  </a:ext>
                </a:extLst>
              </a:tr>
              <a:tr h="143692">
                <a:tc>
                  <a:txBody>
                    <a:bodyPr/>
                    <a:lstStyle/>
                    <a:p>
                      <a:pPr marL="0" marR="0">
                        <a:spcBef>
                          <a:spcPts val="0"/>
                        </a:spcBef>
                        <a:spcAft>
                          <a:spcPts val="0"/>
                        </a:spcAft>
                      </a:pPr>
                      <a:r>
                        <a:rPr lang="en-US" sz="800" dirty="0">
                          <a:solidFill>
                            <a:srgbClr val="000000"/>
                          </a:solidFill>
                          <a:latin typeface="Calibri"/>
                          <a:ea typeface="SimSun"/>
                          <a:cs typeface="Times New Roman"/>
                        </a:rPr>
                        <a:t>Urdu </a:t>
                      </a:r>
                      <a:r>
                        <a:rPr lang="en-US" sz="800" dirty="0">
                          <a:solidFill>
                            <a:srgbClr val="000000"/>
                          </a:solidFill>
                          <a:latin typeface="Cambria Math"/>
                          <a:ea typeface="SimSun"/>
                          <a:cs typeface="Times New Roman"/>
                        </a:rPr>
                        <a:t>⇆</a:t>
                      </a:r>
                      <a:r>
                        <a:rPr lang="en-US" sz="800" dirty="0">
                          <a:solidFill>
                            <a:srgbClr val="000000"/>
                          </a:solidFill>
                          <a:latin typeface="Calibri"/>
                          <a:ea typeface="SimSun"/>
                          <a:cs typeface="Times New Roman"/>
                        </a:rPr>
                        <a:t> English (US)</a:t>
                      </a:r>
                      <a:endParaRPr lang="en-US" sz="800" dirty="0">
                        <a:latin typeface="Calibri"/>
                        <a:ea typeface="SimSu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287862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on MT at HP</a:t>
            </a:r>
          </a:p>
        </p:txBody>
      </p:sp>
      <p:sp>
        <p:nvSpPr>
          <p:cNvPr id="6" name="Text Placeholder 19"/>
          <p:cNvSpPr>
            <a:spLocks noGrp="1"/>
          </p:cNvSpPr>
          <p:nvPr>
            <p:ph sz="quarter" idx="10"/>
          </p:nvPr>
        </p:nvSpPr>
        <p:spPr>
          <a:xfrm>
            <a:off x="329183" y="1188720"/>
            <a:ext cx="8462391" cy="3219768"/>
          </a:xfrm>
        </p:spPr>
        <p:txBody>
          <a:bodyPr/>
          <a:lstStyle/>
          <a:p>
            <a:pPr marL="285750" indent="-285750">
              <a:buFont typeface="Arial" pitchFamily="34" charset="0"/>
              <a:buChar char="•"/>
            </a:pPr>
            <a:r>
              <a:rPr lang="en-US" b="0" dirty="0">
                <a:solidFill>
                  <a:srgbClr val="000000"/>
                </a:solidFill>
                <a:latin typeface="HPFutura Book" pitchFamily="50" charset="0"/>
              </a:rPr>
              <a:t>Statistical engine (probabilities using bilingual and monolingual model)</a:t>
            </a:r>
          </a:p>
          <a:p>
            <a:pPr marL="285750" indent="-285750">
              <a:buFont typeface="Arial" pitchFamily="34" charset="0"/>
              <a:buChar char="•"/>
            </a:pPr>
            <a:r>
              <a:rPr lang="en-US" b="0" dirty="0">
                <a:solidFill>
                  <a:srgbClr val="000000"/>
                </a:solidFill>
                <a:latin typeface="HPFutura Book" pitchFamily="50" charset="0"/>
              </a:rPr>
              <a:t>Provided by </a:t>
            </a:r>
            <a:r>
              <a:rPr lang="en-US" dirty="0">
                <a:solidFill>
                  <a:srgbClr val="000000"/>
                </a:solidFill>
                <a:latin typeface="HPFutura Book" pitchFamily="50" charset="0"/>
              </a:rPr>
              <a:t>Microsoft</a:t>
            </a:r>
            <a:r>
              <a:rPr lang="en-US" b="0" dirty="0">
                <a:solidFill>
                  <a:srgbClr val="000000"/>
                </a:solidFill>
                <a:latin typeface="HPFutura Book" pitchFamily="50" charset="0"/>
              </a:rPr>
              <a:t>: </a:t>
            </a:r>
            <a:r>
              <a:rPr lang="en-US" b="0" i="1" dirty="0">
                <a:solidFill>
                  <a:srgbClr val="000000"/>
                </a:solidFill>
                <a:latin typeface="HPFutura Book" pitchFamily="50" charset="0"/>
              </a:rPr>
              <a:t>Microsoft Translator</a:t>
            </a:r>
            <a:endParaRPr lang="en-US" b="0" dirty="0">
              <a:solidFill>
                <a:srgbClr val="000000"/>
              </a:solidFill>
              <a:latin typeface="HPFutura Book" pitchFamily="50" charset="0"/>
            </a:endParaRPr>
          </a:p>
          <a:p>
            <a:pPr marL="285750" indent="-285750">
              <a:buFont typeface="Arial" pitchFamily="34" charset="0"/>
              <a:buChar char="•"/>
            </a:pPr>
            <a:r>
              <a:rPr lang="en-US" b="0" dirty="0">
                <a:solidFill>
                  <a:srgbClr val="000000"/>
                </a:solidFill>
                <a:latin typeface="HPFutura Book" pitchFamily="50" charset="0"/>
              </a:rPr>
              <a:t>Validation of PEMT discounts using MT engines trained using HP Cross-BU data (HP ‘generic’ or ‘baseline’ engines)</a:t>
            </a:r>
          </a:p>
          <a:p>
            <a:pPr marL="285750" indent="-285750">
              <a:buFont typeface="Arial" pitchFamily="34" charset="0"/>
              <a:buChar char="•"/>
            </a:pPr>
            <a:r>
              <a:rPr lang="en-US" b="0" dirty="0">
                <a:solidFill>
                  <a:srgbClr val="000000"/>
                </a:solidFill>
                <a:latin typeface="HPFutura Book" pitchFamily="50" charset="0"/>
              </a:rPr>
              <a:t>Production MT engines trained using </a:t>
            </a:r>
            <a:r>
              <a:rPr lang="en-US" dirty="0">
                <a:solidFill>
                  <a:srgbClr val="000000"/>
                </a:solidFill>
                <a:latin typeface="HPFutura Book" pitchFamily="50" charset="0"/>
              </a:rPr>
              <a:t>program</a:t>
            </a:r>
            <a:r>
              <a:rPr lang="en-US" b="0" dirty="0">
                <a:solidFill>
                  <a:srgbClr val="000000"/>
                </a:solidFill>
                <a:latin typeface="HPFutura Book" pitchFamily="50" charset="0"/>
              </a:rPr>
              <a:t> specific ETMA TMs. </a:t>
            </a:r>
          </a:p>
          <a:p>
            <a:pPr marL="285750" indent="-285750">
              <a:buFont typeface="Arial" pitchFamily="34" charset="0"/>
              <a:buChar char="•"/>
            </a:pPr>
            <a:r>
              <a:rPr lang="en-US" b="0" dirty="0">
                <a:solidFill>
                  <a:srgbClr val="000000"/>
                </a:solidFill>
                <a:latin typeface="HPFutura Book" pitchFamily="50" charset="0"/>
              </a:rPr>
              <a:t>25 language pairs in production with possibility to add more.</a:t>
            </a:r>
          </a:p>
          <a:p>
            <a:pPr marL="285750" indent="-285750">
              <a:buFont typeface="Arial" pitchFamily="34" charset="0"/>
              <a:buChar char="•"/>
            </a:pPr>
            <a:r>
              <a:rPr lang="en-US" b="0" dirty="0">
                <a:solidFill>
                  <a:srgbClr val="000000"/>
                </a:solidFill>
                <a:latin typeface="HPFutura Book" pitchFamily="50" charset="0"/>
              </a:rPr>
              <a:t>Integrated to ETMA (combining TM and MT, priority given to TM)</a:t>
            </a:r>
          </a:p>
          <a:p>
            <a:pPr lvl="1"/>
            <a:endParaRPr lang="en-US" dirty="0">
              <a:latin typeface="HPFutura Book" pitchFamily="5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5" name="TextBox 4"/>
          <p:cNvSpPr txBox="1"/>
          <p:nvPr/>
        </p:nvSpPr>
        <p:spPr>
          <a:xfrm>
            <a:off x="222068" y="783770"/>
            <a:ext cx="8582297" cy="4195572"/>
          </a:xfrm>
          <a:prstGeom prst="rect">
            <a:avLst/>
          </a:prstGeom>
          <a:noFill/>
        </p:spPr>
        <p:txBody>
          <a:bodyPr wrap="square" numCol="2" rtlCol="0">
            <a:spAutoFit/>
          </a:bodyPr>
          <a:lstStyle/>
          <a:p>
            <a:pPr marL="285750" indent="-285750" defTabSz="430213">
              <a:spcAft>
                <a:spcPts val="400"/>
              </a:spcAft>
              <a:buSzPct val="100000"/>
              <a:buFont typeface="Arial" panose="020B0604020202020204" pitchFamily="34" charset="0"/>
              <a:buChar char="•"/>
            </a:pPr>
            <a:r>
              <a:rPr lang="en-US" b="1" dirty="0">
                <a:solidFill>
                  <a:srgbClr val="000000"/>
                </a:solidFill>
                <a:latin typeface="HPFutura Book" pitchFamily="50" charset="0"/>
                <a:cs typeface="HP Simplified" pitchFamily="34" charset="0"/>
              </a:rPr>
              <a:t>Globalization:</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MT engine analysis, selection.</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MT training, ETMA setup.</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PEMT quality improvement.</a:t>
            </a:r>
          </a:p>
          <a:p>
            <a:pPr marL="285750" indent="-285750" defTabSz="430213">
              <a:spcAft>
                <a:spcPts val="400"/>
              </a:spcAft>
              <a:buSzPct val="100000"/>
              <a:buFont typeface="Arial" panose="020B0604020202020204" pitchFamily="34" charset="0"/>
              <a:buChar char="•"/>
            </a:pPr>
            <a:endParaRPr lang="en-US" sz="1600" b="1" dirty="0">
              <a:solidFill>
                <a:srgbClr val="000000"/>
              </a:solidFill>
              <a:latin typeface="HPFutura Book" pitchFamily="50" charset="0"/>
              <a:cs typeface="HP Simplified" pitchFamily="34" charset="0"/>
            </a:endParaRPr>
          </a:p>
          <a:p>
            <a:pPr marL="285750" indent="-285750" defTabSz="430213">
              <a:spcAft>
                <a:spcPts val="400"/>
              </a:spcAft>
              <a:buSzPct val="100000"/>
              <a:buFont typeface="Arial" panose="020B0604020202020204" pitchFamily="34" charset="0"/>
              <a:buChar char="•"/>
            </a:pPr>
            <a:r>
              <a:rPr lang="en-US" b="1" dirty="0">
                <a:solidFill>
                  <a:srgbClr val="000000"/>
                </a:solidFill>
                <a:latin typeface="HPFutura Book" pitchFamily="50" charset="0"/>
                <a:cs typeface="HP Simplified" pitchFamily="34" charset="0"/>
              </a:rPr>
              <a:t>Global Procurement (GP):</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Technology sponsor.</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Mandates implementation of PEMT to all Technical content translation jobs.</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Negotiates and enforces PEMT cost per word in ASL contract.</a:t>
            </a:r>
          </a:p>
          <a:p>
            <a:pPr marL="285750" indent="-285750" defTabSz="430213">
              <a:spcAft>
                <a:spcPts val="400"/>
              </a:spcAft>
              <a:buSzPct val="100000"/>
              <a:buFont typeface="Arial" panose="020B0604020202020204" pitchFamily="34" charset="0"/>
              <a:buChar char="•"/>
            </a:pPr>
            <a:endParaRPr lang="en-US" sz="1600" dirty="0">
              <a:solidFill>
                <a:srgbClr val="000000"/>
              </a:solidFill>
              <a:latin typeface="HPFutura Book" pitchFamily="50" charset="0"/>
              <a:cs typeface="HP Simplified" pitchFamily="34" charset="0"/>
            </a:endParaRPr>
          </a:p>
          <a:p>
            <a:pPr marL="285750" indent="-285750" defTabSz="430213">
              <a:spcAft>
                <a:spcPts val="400"/>
              </a:spcAft>
              <a:buSzPct val="100000"/>
              <a:buFont typeface="Arial" panose="020B0604020202020204" pitchFamily="34" charset="0"/>
              <a:buChar char="•"/>
            </a:pPr>
            <a:endParaRPr lang="en-US" sz="1600" dirty="0">
              <a:solidFill>
                <a:srgbClr val="000000"/>
              </a:solidFill>
              <a:latin typeface="HPFutura Book" pitchFamily="50" charset="0"/>
              <a:cs typeface="HP Simplified" pitchFamily="34" charset="0"/>
            </a:endParaRPr>
          </a:p>
          <a:p>
            <a:pPr marL="285750" indent="-285750" defTabSz="430213">
              <a:spcAft>
                <a:spcPts val="400"/>
              </a:spcAft>
              <a:buSzPct val="100000"/>
              <a:buFont typeface="Arial" panose="020B0604020202020204" pitchFamily="34" charset="0"/>
              <a:buChar char="•"/>
            </a:pPr>
            <a:endParaRPr lang="en-US" sz="1600" b="1" dirty="0">
              <a:solidFill>
                <a:srgbClr val="000000"/>
              </a:solidFill>
              <a:latin typeface="HPFutura Book" pitchFamily="50" charset="0"/>
              <a:cs typeface="HP Simplified" pitchFamily="34" charset="0"/>
            </a:endParaRPr>
          </a:p>
          <a:p>
            <a:pPr marL="285750" indent="-285750" defTabSz="430213">
              <a:spcAft>
                <a:spcPts val="400"/>
              </a:spcAft>
              <a:buSzPct val="100000"/>
              <a:buFont typeface="Arial" panose="020B0604020202020204" pitchFamily="34" charset="0"/>
              <a:buChar char="•"/>
            </a:pPr>
            <a:r>
              <a:rPr lang="en-US" b="1" dirty="0">
                <a:solidFill>
                  <a:srgbClr val="000000"/>
                </a:solidFill>
                <a:latin typeface="HPFutura Book" pitchFamily="50" charset="0"/>
                <a:cs typeface="HP Simplified" pitchFamily="34" charset="0"/>
              </a:rPr>
              <a:t>Translation service provider:</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Provides skilled translator to perform post editing work on MT segments when carrying out translation task.</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Feedback quality issues to ETMA Service Desk </a:t>
            </a:r>
            <a:r>
              <a:rPr lang="en-US" sz="1600" i="1" dirty="0">
                <a:solidFill>
                  <a:srgbClr val="000000"/>
                </a:solidFill>
                <a:latin typeface="HPFutura Book" pitchFamily="50" charset="0"/>
                <a:cs typeface="HP Simplified" pitchFamily="34" charset="0"/>
              </a:rPr>
              <a:t>directly</a:t>
            </a:r>
            <a:r>
              <a:rPr lang="en-US" sz="1600" dirty="0">
                <a:solidFill>
                  <a:srgbClr val="000000"/>
                </a:solidFill>
                <a:latin typeface="HPFutura Book" pitchFamily="50" charset="0"/>
                <a:cs typeface="HP Simplified" pitchFamily="34" charset="0"/>
              </a:rPr>
              <a:t> to log and resolve MT related issues with Globalization team.</a:t>
            </a:r>
          </a:p>
          <a:p>
            <a:pPr marL="742950" lvl="1" indent="-285750" defTabSz="430213">
              <a:spcAft>
                <a:spcPts val="400"/>
              </a:spcAft>
              <a:buSzPct val="100000"/>
              <a:buFont typeface="Arial" panose="020B0604020202020204" pitchFamily="34" charset="0"/>
              <a:buChar char="•"/>
            </a:pPr>
            <a:endParaRPr lang="en-US" sz="1600" dirty="0">
              <a:solidFill>
                <a:srgbClr val="000000"/>
              </a:solidFill>
              <a:latin typeface="HPFutura Book" pitchFamily="50" charset="0"/>
              <a:cs typeface="HP Simplified" pitchFamily="34" charset="0"/>
            </a:endParaRPr>
          </a:p>
          <a:p>
            <a:pPr marL="285750" indent="-285750" defTabSz="430213">
              <a:spcAft>
                <a:spcPts val="400"/>
              </a:spcAft>
              <a:buSzPct val="100000"/>
              <a:buFont typeface="Arial" panose="020B0604020202020204" pitchFamily="34" charset="0"/>
              <a:buChar char="•"/>
            </a:pPr>
            <a:r>
              <a:rPr lang="en-US" b="1" dirty="0">
                <a:solidFill>
                  <a:srgbClr val="000000"/>
                </a:solidFill>
                <a:latin typeface="HPFutura Book" pitchFamily="50" charset="0"/>
                <a:cs typeface="HP Simplified" pitchFamily="34" charset="0"/>
              </a:rPr>
              <a:t>Stakeholder:</a:t>
            </a:r>
          </a:p>
          <a:p>
            <a:pPr marL="742950" lvl="1" indent="-285750" defTabSz="430213">
              <a:spcAft>
                <a:spcPts val="400"/>
              </a:spcAft>
              <a:buSzPct val="100000"/>
              <a:buFont typeface="Arial" panose="020B0604020202020204" pitchFamily="34" charset="0"/>
              <a:buChar char="•"/>
            </a:pPr>
            <a:r>
              <a:rPr lang="en-US" sz="1600" dirty="0">
                <a:solidFill>
                  <a:srgbClr val="000000"/>
                </a:solidFill>
                <a:latin typeface="HPFutura Book" pitchFamily="50" charset="0"/>
                <a:cs typeface="HP Simplified" pitchFamily="34" charset="0"/>
              </a:rPr>
              <a:t>Reviews translated content as usual to ensure translation quality is not affected.</a:t>
            </a:r>
          </a:p>
          <a:p>
            <a:pPr lvl="1" defTabSz="430213">
              <a:spcAft>
                <a:spcPts val="400"/>
              </a:spcAft>
              <a:buSzPct val="100000"/>
            </a:pPr>
            <a:endParaRPr lang="en-US" sz="1600" dirty="0">
              <a:solidFill>
                <a:srgbClr val="000000"/>
              </a:solidFill>
              <a:latin typeface="HPFutura Book" pitchFamily="50" charset="0"/>
              <a:cs typeface="HP Simplifie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PEMT Implementation Scope</a:t>
            </a:r>
          </a:p>
        </p:txBody>
      </p:sp>
      <p:sp>
        <p:nvSpPr>
          <p:cNvPr id="6" name="TextBox 5"/>
          <p:cNvSpPr txBox="1"/>
          <p:nvPr/>
        </p:nvSpPr>
        <p:spPr>
          <a:xfrm>
            <a:off x="313509" y="888274"/>
            <a:ext cx="8582297" cy="3139321"/>
          </a:xfrm>
          <a:prstGeom prst="rect">
            <a:avLst/>
          </a:prstGeom>
          <a:noFill/>
        </p:spPr>
        <p:txBody>
          <a:bodyPr wrap="square" numCol="1" rtlCol="0">
            <a:spAutoFit/>
          </a:bodyPr>
          <a:lstStyle/>
          <a:p>
            <a:pPr marL="285750" indent="-285750" defTabSz="430213">
              <a:spcAft>
                <a:spcPts val="400"/>
              </a:spcAft>
              <a:buSzPct val="100000"/>
              <a:buFont typeface="Arial" panose="020B0604020202020204" pitchFamily="34" charset="0"/>
              <a:buChar char="•"/>
            </a:pPr>
            <a:r>
              <a:rPr lang="en-US" dirty="0">
                <a:solidFill>
                  <a:srgbClr val="000000"/>
                </a:solidFill>
                <a:latin typeface="HPFutura Book" pitchFamily="50" charset="0"/>
                <a:cs typeface="HP Simplified" pitchFamily="34" charset="0"/>
              </a:rPr>
              <a:t>Global Procurement mandates that PEMT shall be implemented to all translation work in HP.</a:t>
            </a:r>
          </a:p>
          <a:p>
            <a:pPr marL="742950" lvl="1" indent="-285750" defTabSz="430213">
              <a:spcAft>
                <a:spcPts val="400"/>
              </a:spcAft>
              <a:buSzPct val="100000"/>
              <a:buFont typeface="Arial" panose="020B0604020202020204" pitchFamily="34" charset="0"/>
              <a:buChar char="•"/>
            </a:pPr>
            <a:r>
              <a:rPr lang="en-US" b="1" dirty="0">
                <a:solidFill>
                  <a:srgbClr val="000000"/>
                </a:solidFill>
                <a:latin typeface="HPFutura Book" pitchFamily="50" charset="0"/>
                <a:cs typeface="HP Simplified" pitchFamily="34" charset="0"/>
              </a:rPr>
              <a:t>Technical content type</a:t>
            </a:r>
            <a:r>
              <a:rPr lang="en-US" dirty="0">
                <a:solidFill>
                  <a:srgbClr val="000000"/>
                </a:solidFill>
                <a:latin typeface="HPFutura Book" pitchFamily="50" charset="0"/>
                <a:cs typeface="HP Simplified" pitchFamily="34" charset="0"/>
              </a:rPr>
              <a:t>:</a:t>
            </a:r>
          </a:p>
          <a:p>
            <a:pPr marL="1200150" lvl="2" indent="-285750" defTabSz="430213">
              <a:spcAft>
                <a:spcPts val="400"/>
              </a:spcAft>
              <a:buSzPct val="100000"/>
              <a:buFont typeface="Arial" panose="020B0604020202020204" pitchFamily="34" charset="0"/>
              <a:buChar char="•"/>
            </a:pPr>
            <a:r>
              <a:rPr lang="en-US" dirty="0">
                <a:solidFill>
                  <a:srgbClr val="000000"/>
                </a:solidFill>
                <a:latin typeface="HPFutura Book" pitchFamily="50" charset="0"/>
                <a:cs typeface="HP Simplified" pitchFamily="34" charset="0"/>
              </a:rPr>
              <a:t>Mandatory to implement PEMT to all new and existing programs in ETMA.</a:t>
            </a:r>
          </a:p>
          <a:p>
            <a:pPr marL="1200150" lvl="2" indent="-285750" defTabSz="430213">
              <a:spcAft>
                <a:spcPts val="400"/>
              </a:spcAft>
              <a:buSzPct val="100000"/>
              <a:buFont typeface="Arial" panose="020B0604020202020204" pitchFamily="34" charset="0"/>
              <a:buChar char="•"/>
            </a:pPr>
            <a:r>
              <a:rPr lang="en-US" dirty="0">
                <a:solidFill>
                  <a:srgbClr val="000000"/>
                </a:solidFill>
                <a:latin typeface="HPFutura Book" pitchFamily="50" charset="0"/>
                <a:cs typeface="HP Simplified" pitchFamily="34" charset="0"/>
              </a:rPr>
              <a:t>All approved suppliers to adopt amended contract which includes terms and cost of PEMT.</a:t>
            </a:r>
          </a:p>
          <a:p>
            <a:pPr marL="742950" lvl="1" indent="-285750" defTabSz="430213">
              <a:spcAft>
                <a:spcPts val="400"/>
              </a:spcAft>
              <a:buSzPct val="100000"/>
              <a:buFont typeface="Arial" panose="020B0604020202020204" pitchFamily="34" charset="0"/>
              <a:buChar char="•"/>
            </a:pPr>
            <a:r>
              <a:rPr lang="en-US" b="1" dirty="0">
                <a:solidFill>
                  <a:srgbClr val="000000"/>
                </a:solidFill>
                <a:latin typeface="HPFutura Book" pitchFamily="50" charset="0"/>
                <a:cs typeface="HP Simplified" pitchFamily="34" charset="0"/>
              </a:rPr>
              <a:t>Other content type</a:t>
            </a:r>
            <a:r>
              <a:rPr lang="en-US" dirty="0">
                <a:solidFill>
                  <a:srgbClr val="000000"/>
                </a:solidFill>
                <a:latin typeface="HPFutura Book" pitchFamily="50" charset="0"/>
                <a:cs typeface="HP Simplified" pitchFamily="34" charset="0"/>
              </a:rPr>
              <a:t>: Deploy PEMT after reviewing with supplier and GP.</a:t>
            </a:r>
          </a:p>
          <a:p>
            <a:pPr marL="742950" lvl="1" indent="-285750" defTabSz="430213">
              <a:spcAft>
                <a:spcPts val="400"/>
              </a:spcAft>
              <a:buSzPct val="100000"/>
              <a:buFont typeface="Arial" panose="020B0604020202020204" pitchFamily="34" charset="0"/>
              <a:buChar char="•"/>
            </a:pPr>
            <a:r>
              <a:rPr lang="en-US" b="1" dirty="0">
                <a:solidFill>
                  <a:srgbClr val="000000"/>
                </a:solidFill>
                <a:latin typeface="HPFutura Book" pitchFamily="50" charset="0"/>
                <a:cs typeface="HP Simplified" pitchFamily="34" charset="0"/>
              </a:rPr>
              <a:t>Target languages supported</a:t>
            </a:r>
            <a:r>
              <a:rPr lang="en-US" dirty="0">
                <a:solidFill>
                  <a:srgbClr val="000000"/>
                </a:solidFill>
                <a:latin typeface="HPFutura Book" pitchFamily="50" charset="0"/>
                <a:cs typeface="HP Simplified" pitchFamily="34" charset="0"/>
              </a:rPr>
              <a:t>: See next slide.</a:t>
            </a:r>
          </a:p>
          <a:p>
            <a:pPr marL="742950" lvl="1" indent="-285750" defTabSz="430213">
              <a:spcAft>
                <a:spcPts val="400"/>
              </a:spcAft>
              <a:buSzPct val="100000"/>
              <a:buFont typeface="Arial" panose="020B0604020202020204" pitchFamily="34" charset="0"/>
              <a:buChar char="•"/>
            </a:pPr>
            <a:endParaRPr lang="en-US" sz="1600" dirty="0">
              <a:solidFill>
                <a:srgbClr val="000000"/>
              </a:solidFill>
              <a:latin typeface="HPFutura Book" pitchFamily="50" charset="0"/>
              <a:cs typeface="HP Simplifie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Languages in Scope and new PEMT discounts</a:t>
            </a:r>
          </a:p>
        </p:txBody>
      </p:sp>
      <p:graphicFrame>
        <p:nvGraphicFramePr>
          <p:cNvPr id="7" name="Table 6"/>
          <p:cNvGraphicFramePr>
            <a:graphicFrameLocks noGrp="1"/>
          </p:cNvGraphicFramePr>
          <p:nvPr>
            <p:extLst>
              <p:ext uri="{D42A27DB-BD31-4B8C-83A1-F6EECF244321}">
                <p14:modId xmlns:p14="http://schemas.microsoft.com/office/powerpoint/2010/main" val="1762504296"/>
              </p:ext>
            </p:extLst>
          </p:nvPr>
        </p:nvGraphicFramePr>
        <p:xfrm>
          <a:off x="617563" y="1105025"/>
          <a:ext cx="7556501" cy="3243497"/>
        </p:xfrm>
        <a:graphic>
          <a:graphicData uri="http://schemas.openxmlformats.org/drawingml/2006/table">
            <a:tbl>
              <a:tblPr>
                <a:tableStyleId>{073A0DAA-6AF3-43AB-8588-CEC1D06C72B9}</a:tableStyleId>
              </a:tblPr>
              <a:tblGrid>
                <a:gridCol w="745920">
                  <a:extLst>
                    <a:ext uri="{9D8B030D-6E8A-4147-A177-3AD203B41FA5}">
                      <a16:colId xmlns:a16="http://schemas.microsoft.com/office/drawing/2014/main" val="20000"/>
                    </a:ext>
                  </a:extLst>
                </a:gridCol>
                <a:gridCol w="1614325">
                  <a:extLst>
                    <a:ext uri="{9D8B030D-6E8A-4147-A177-3AD203B41FA5}">
                      <a16:colId xmlns:a16="http://schemas.microsoft.com/office/drawing/2014/main" val="20001"/>
                    </a:ext>
                  </a:extLst>
                </a:gridCol>
                <a:gridCol w="633046">
                  <a:extLst>
                    <a:ext uri="{9D8B030D-6E8A-4147-A177-3AD203B41FA5}">
                      <a16:colId xmlns:a16="http://schemas.microsoft.com/office/drawing/2014/main" val="20002"/>
                    </a:ext>
                  </a:extLst>
                </a:gridCol>
                <a:gridCol w="655234">
                  <a:extLst>
                    <a:ext uri="{9D8B030D-6E8A-4147-A177-3AD203B41FA5}">
                      <a16:colId xmlns:a16="http://schemas.microsoft.com/office/drawing/2014/main" val="20003"/>
                    </a:ext>
                  </a:extLst>
                </a:gridCol>
                <a:gridCol w="227019">
                  <a:extLst>
                    <a:ext uri="{9D8B030D-6E8A-4147-A177-3AD203B41FA5}">
                      <a16:colId xmlns:a16="http://schemas.microsoft.com/office/drawing/2014/main" val="20004"/>
                    </a:ext>
                  </a:extLst>
                </a:gridCol>
                <a:gridCol w="1614763">
                  <a:extLst>
                    <a:ext uri="{9D8B030D-6E8A-4147-A177-3AD203B41FA5}">
                      <a16:colId xmlns:a16="http://schemas.microsoft.com/office/drawing/2014/main" val="20005"/>
                    </a:ext>
                  </a:extLst>
                </a:gridCol>
                <a:gridCol w="615461">
                  <a:extLst>
                    <a:ext uri="{9D8B030D-6E8A-4147-A177-3AD203B41FA5}">
                      <a16:colId xmlns:a16="http://schemas.microsoft.com/office/drawing/2014/main" val="20006"/>
                    </a:ext>
                  </a:extLst>
                </a:gridCol>
                <a:gridCol w="672381">
                  <a:extLst>
                    <a:ext uri="{9D8B030D-6E8A-4147-A177-3AD203B41FA5}">
                      <a16:colId xmlns:a16="http://schemas.microsoft.com/office/drawing/2014/main" val="20007"/>
                    </a:ext>
                  </a:extLst>
                </a:gridCol>
                <a:gridCol w="778352">
                  <a:extLst>
                    <a:ext uri="{9D8B030D-6E8A-4147-A177-3AD203B41FA5}">
                      <a16:colId xmlns:a16="http://schemas.microsoft.com/office/drawing/2014/main" val="20008"/>
                    </a:ext>
                  </a:extLst>
                </a:gridCol>
              </a:tblGrid>
              <a:tr h="210262">
                <a:tc>
                  <a:txBody>
                    <a:bodyPr/>
                    <a:lstStyle/>
                    <a:p>
                      <a:pPr algn="l" fontAlgn="t"/>
                      <a:endParaRPr lang="en-US" sz="1600" b="0" i="0" u="none" strike="noStrike" dirty="0">
                        <a:solidFill>
                          <a:srgbClr val="000000"/>
                        </a:solidFill>
                        <a:effectLst/>
                        <a:latin typeface="Calibri"/>
                      </a:endParaRPr>
                    </a:p>
                  </a:txBody>
                  <a:tcPr marL="0" marR="0" marT="0" marB="0"/>
                </a:tc>
                <a:tc>
                  <a:txBody>
                    <a:bodyPr/>
                    <a:lstStyle/>
                    <a:p>
                      <a:pPr algn="l" fontAlgn="t"/>
                      <a:endParaRPr lang="en-US" sz="1600" b="0" i="0" u="none" strike="noStrike">
                        <a:solidFill>
                          <a:srgbClr val="000000"/>
                        </a:solidFill>
                        <a:effectLst/>
                        <a:latin typeface="Calibri"/>
                      </a:endParaRPr>
                    </a:p>
                  </a:txBody>
                  <a:tcPr marL="0" marR="0" marT="0" marB="0"/>
                </a:tc>
                <a:tc>
                  <a:txBody>
                    <a:bodyPr/>
                    <a:lstStyle/>
                    <a:p>
                      <a:pPr algn="l" fontAlgn="t"/>
                      <a:endParaRPr lang="en-US" sz="1600" b="0" i="0" u="none" strike="noStrike">
                        <a:solidFill>
                          <a:srgbClr val="000000"/>
                        </a:solidFill>
                        <a:effectLst/>
                        <a:latin typeface="Calibri"/>
                      </a:endParaRPr>
                    </a:p>
                  </a:txBody>
                  <a:tcPr marL="0" marR="0" marT="0" marB="0">
                    <a:lnB w="12700" cap="flat" cmpd="sng" algn="ctr">
                      <a:solidFill>
                        <a:schemeClr val="tx1"/>
                      </a:solidFill>
                      <a:prstDash val="solid"/>
                      <a:round/>
                      <a:headEnd type="none" w="med" len="med"/>
                      <a:tailEnd type="none" w="med" len="med"/>
                    </a:lnB>
                  </a:tcPr>
                </a:tc>
                <a:tc>
                  <a:txBody>
                    <a:bodyPr/>
                    <a:lstStyle/>
                    <a:p>
                      <a:pPr algn="l" fontAlgn="t"/>
                      <a:endParaRPr lang="en-US" sz="1600" b="0" i="0" u="none" strike="noStrike">
                        <a:solidFill>
                          <a:srgbClr val="000000"/>
                        </a:solidFill>
                        <a:effectLst/>
                        <a:latin typeface="Calibri"/>
                      </a:endParaRPr>
                    </a:p>
                  </a:txBody>
                  <a:tcPr marL="0" marR="0" marT="0" marB="0">
                    <a:lnB w="12700" cap="flat" cmpd="sng" algn="ctr">
                      <a:solidFill>
                        <a:schemeClr val="tx1"/>
                      </a:solidFill>
                      <a:prstDash val="solid"/>
                      <a:round/>
                      <a:headEnd type="none" w="med" len="med"/>
                      <a:tailEnd type="none" w="med" len="med"/>
                    </a:lnB>
                  </a:tcPr>
                </a:tc>
                <a:tc>
                  <a:txBody>
                    <a:bodyPr/>
                    <a:lstStyle/>
                    <a:p>
                      <a:pPr algn="l" fontAlgn="t"/>
                      <a:endParaRPr lang="en-US" sz="1600" b="0" i="0" u="none" strike="noStrike">
                        <a:solidFill>
                          <a:srgbClr val="000000"/>
                        </a:solidFill>
                        <a:effectLst/>
                        <a:latin typeface="Calibri"/>
                      </a:endParaRPr>
                    </a:p>
                  </a:txBody>
                  <a:tcPr marL="0" marR="0" marT="0" marB="0"/>
                </a:tc>
                <a:tc>
                  <a:txBody>
                    <a:bodyPr/>
                    <a:lstStyle/>
                    <a:p>
                      <a:pPr algn="l" fontAlgn="t"/>
                      <a:endParaRPr lang="en-US" sz="1600" b="0" i="0" u="none" strike="noStrike" dirty="0">
                        <a:solidFill>
                          <a:srgbClr val="000000"/>
                        </a:solidFill>
                        <a:effectLst/>
                        <a:latin typeface="Calibri"/>
                      </a:endParaRPr>
                    </a:p>
                  </a:txBody>
                  <a:tcPr marL="0" marR="0" marT="0" marB="0"/>
                </a:tc>
                <a:tc>
                  <a:txBody>
                    <a:bodyPr/>
                    <a:lstStyle/>
                    <a:p>
                      <a:pPr algn="l" fontAlgn="t"/>
                      <a:endParaRPr lang="en-US" sz="1600" b="0" i="0" u="none" strike="noStrike">
                        <a:solidFill>
                          <a:srgbClr val="000000"/>
                        </a:solidFill>
                        <a:effectLst/>
                        <a:latin typeface="Calibri"/>
                      </a:endParaRPr>
                    </a:p>
                  </a:txBody>
                  <a:tcPr marL="0" marR="0" marT="0" marB="0">
                    <a:lnB w="12700" cap="flat" cmpd="sng" algn="ctr">
                      <a:solidFill>
                        <a:schemeClr val="tx1"/>
                      </a:solidFill>
                      <a:prstDash val="solid"/>
                      <a:round/>
                      <a:headEnd type="none" w="med" len="med"/>
                      <a:tailEnd type="none" w="med" len="med"/>
                    </a:lnB>
                  </a:tcPr>
                </a:tc>
                <a:tc>
                  <a:txBody>
                    <a:bodyPr/>
                    <a:lstStyle/>
                    <a:p>
                      <a:pPr algn="l" fontAlgn="t"/>
                      <a:endParaRPr lang="en-US" sz="1600" b="0" i="0" u="none" strike="noStrike" dirty="0">
                        <a:solidFill>
                          <a:srgbClr val="000000"/>
                        </a:solidFill>
                        <a:effectLst/>
                        <a:latin typeface="Calibri"/>
                      </a:endParaRPr>
                    </a:p>
                  </a:txBody>
                  <a:tcPr marL="0" marR="0" marT="0" marB="0">
                    <a:lnB w="12700" cap="flat" cmpd="sng" algn="ctr">
                      <a:solidFill>
                        <a:schemeClr val="tx1"/>
                      </a:solidFill>
                      <a:prstDash val="solid"/>
                      <a:round/>
                      <a:headEnd type="none" w="med" len="med"/>
                      <a:tailEnd type="none" w="med" len="med"/>
                    </a:lnB>
                  </a:tcPr>
                </a:tc>
                <a:tc>
                  <a:txBody>
                    <a:bodyPr/>
                    <a:lstStyle/>
                    <a:p>
                      <a:pPr algn="l" fontAlgn="t"/>
                      <a:endParaRPr lang="en-US" sz="1600" b="0" i="0" u="none" strike="noStrike">
                        <a:solidFill>
                          <a:srgbClr val="000000"/>
                        </a:solidFill>
                        <a:effectLst/>
                        <a:latin typeface="Calibri"/>
                      </a:endParaRPr>
                    </a:p>
                  </a:txBody>
                  <a:tcPr marL="0" marR="0" marT="0" marB="0"/>
                </a:tc>
                <a:extLst>
                  <a:ext uri="{0D108BD9-81ED-4DB2-BD59-A6C34878D82A}">
                    <a16:rowId xmlns:a16="http://schemas.microsoft.com/office/drawing/2014/main" val="10000"/>
                  </a:ext>
                </a:extLst>
              </a:tr>
              <a:tr h="164388">
                <a:tc>
                  <a:txBody>
                    <a:bodyPr/>
                    <a:lstStyle/>
                    <a:p>
                      <a:pPr algn="l" fontAlgn="t"/>
                      <a:endParaRPr lang="en-US" sz="1600" b="0" i="0" u="none" strike="noStrike" dirty="0">
                        <a:solidFill>
                          <a:srgbClr val="000000"/>
                        </a:solidFill>
                        <a:effectLst/>
                        <a:latin typeface="Calibri"/>
                      </a:endParaRPr>
                    </a:p>
                  </a:txBody>
                  <a:tcPr marL="0" marR="0" marT="0" marB="0"/>
                </a:tc>
                <a:tc>
                  <a:txBody>
                    <a:bodyPr/>
                    <a:lstStyle/>
                    <a:p>
                      <a:pPr algn="l" fontAlgn="t"/>
                      <a:endParaRPr lang="en-US" sz="1600" b="0" i="0" u="none" strike="noStrike" dirty="0">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en-US" sz="1600" u="none" strike="noStrike" dirty="0">
                          <a:effectLst/>
                        </a:rPr>
                        <a:t>TC</a:t>
                      </a:r>
                      <a:endParaRPr lang="en-US" sz="1600" b="1"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t"/>
                      <a:r>
                        <a:rPr lang="en-US" sz="1600" u="none" strike="noStrike" dirty="0">
                          <a:effectLst/>
                        </a:rPr>
                        <a:t>MKTG</a:t>
                      </a:r>
                      <a:endParaRPr lang="en-US" sz="1600" b="1" i="0" u="none" strike="noStrike" dirty="0">
                        <a:solidFill>
                          <a:srgbClr val="000000"/>
                        </a:solidFill>
                        <a:effectLst/>
                        <a:latin typeface="Calibri"/>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en-US" sz="1600" u="none" strike="noStrike" dirty="0">
                          <a:effectLst/>
                        </a:rPr>
                        <a:t>TC</a:t>
                      </a:r>
                      <a:endParaRPr lang="en-US" sz="1600" b="1"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t"/>
                      <a:r>
                        <a:rPr lang="en-US" sz="1600" u="none" strike="noStrike" dirty="0">
                          <a:effectLst/>
                        </a:rPr>
                        <a:t>MKTG</a:t>
                      </a:r>
                      <a:endParaRPr lang="en-US" sz="1600" b="1" i="0" u="none" strike="noStrike" dirty="0">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64388">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DA</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KO</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FF99"/>
                    </a:solidFill>
                  </a:tcPr>
                </a:tc>
                <a:tc>
                  <a:txBody>
                    <a:bodyPr/>
                    <a:lstStyle/>
                    <a:p>
                      <a:pPr algn="ctr" fontAlgn="t"/>
                      <a:r>
                        <a:rPr lang="en-US" sz="1600" u="none" strike="noStrike" dirty="0">
                          <a:effectLst/>
                        </a:rPr>
                        <a:t>20%</a:t>
                      </a:r>
                      <a:endParaRPr lang="en-US" sz="1600" b="0"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t"/>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58709">
                <a:tc>
                  <a:txBody>
                    <a:bodyPr/>
                    <a:lstStyle/>
                    <a:p>
                      <a:pPr algn="l" fontAlgn="t"/>
                      <a:endParaRPr lang="en-US" sz="1600" b="0" i="0" u="none" strike="noStrike" dirty="0">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DE</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NL</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158709">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EL</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NO-NO</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158709">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ES</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PL</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17417">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ES-XM</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PT-BR</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158709">
                <a:tc>
                  <a:txBody>
                    <a:bodyPr/>
                    <a:lstStyle/>
                    <a:p>
                      <a:pPr algn="l" fontAlgn="t"/>
                      <a:endParaRPr lang="en-US" sz="1600" b="0" i="0" u="none" strike="noStrike" dirty="0">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FI</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u="none" strike="noStrike" dirty="0">
                          <a:effectLst/>
                        </a:rPr>
                        <a:t>20%</a:t>
                      </a:r>
                      <a:endParaRPr lang="en-US" sz="1600" b="0"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RO</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180044">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FR</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RU</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180044">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IN</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u="none" strike="noStrike" dirty="0">
                          <a:effectLst/>
                        </a:rPr>
                        <a:t>20%</a:t>
                      </a:r>
                      <a:endParaRPr lang="en-US" sz="1600" b="0"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SV</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180044">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IT</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b="1" u="none" strike="noStrike" dirty="0">
                          <a:effectLst/>
                        </a:rPr>
                        <a:t>25%</a:t>
                      </a:r>
                      <a:endParaRPr lang="en-US" sz="1600" b="1"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TH</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u="none" strike="noStrike" dirty="0">
                          <a:effectLst/>
                        </a:rPr>
                        <a:t>20%</a:t>
                      </a:r>
                      <a:endParaRPr lang="en-US" sz="1600" b="0"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180044">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JA</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99"/>
                    </a:solidFill>
                  </a:tcPr>
                </a:tc>
                <a:tc>
                  <a:txBody>
                    <a:bodyPr/>
                    <a:lstStyle/>
                    <a:p>
                      <a:pPr algn="ctr" fontAlgn="t"/>
                      <a:r>
                        <a:rPr lang="en-US" sz="1600" u="none" strike="noStrike" dirty="0">
                          <a:effectLst/>
                        </a:rPr>
                        <a:t>20%</a:t>
                      </a:r>
                      <a:endParaRPr lang="en-US" sz="1600" b="0"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t"/>
                      <a:r>
                        <a:rPr lang="en-US" sz="1600" u="none" strike="noStrike" dirty="0">
                          <a:effectLst/>
                        </a:rPr>
                        <a:t>EN-US &gt; ZH-CN</a:t>
                      </a:r>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FF99"/>
                    </a:solidFill>
                  </a:tcPr>
                </a:tc>
                <a:tc>
                  <a:txBody>
                    <a:bodyPr/>
                    <a:lstStyle/>
                    <a:p>
                      <a:pPr algn="ctr" fontAlgn="t"/>
                      <a:r>
                        <a:rPr lang="en-US" sz="1600" u="none" strike="noStrike" dirty="0">
                          <a:effectLst/>
                        </a:rPr>
                        <a:t>20%</a:t>
                      </a:r>
                      <a:endParaRPr lang="en-US" sz="1600" b="0"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t"/>
                      <a:endParaRPr lang="en-US" sz="1600" b="0" i="0" u="none" strike="noStrike">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180044">
                <a:tc>
                  <a:txBody>
                    <a:bodyPr/>
                    <a:lstStyle/>
                    <a:p>
                      <a:pPr algn="l" fontAlgn="t"/>
                      <a:endParaRPr lang="en-US" sz="1600" b="0" i="0" u="none" strike="noStrike">
                        <a:solidFill>
                          <a:srgbClr val="000000"/>
                        </a:solidFill>
                        <a:effectLst/>
                        <a:latin typeface="Calibri"/>
                      </a:endParaRPr>
                    </a:p>
                  </a:txBody>
                  <a:tcPr marL="0" marR="0" marT="0" marB="0"/>
                </a:tc>
                <a:tc>
                  <a:txBody>
                    <a:bodyPr/>
                    <a:lstStyle/>
                    <a:p>
                      <a:pPr algn="l" fontAlgn="t"/>
                      <a:endParaRPr lang="en-US" sz="1600" b="0" i="0" u="none" strike="noStrike" dirty="0">
                        <a:solidFill>
                          <a:srgbClr val="000000"/>
                        </a:solidFill>
                        <a:effectLst/>
                        <a:latin typeface="Calibri"/>
                      </a:endParaRPr>
                    </a:p>
                  </a:txBody>
                  <a:tcPr marL="0" marR="0" marT="0" marB="0">
                    <a:lnT w="12700" cap="flat" cmpd="sng" algn="ctr">
                      <a:solidFill>
                        <a:schemeClr val="tx1"/>
                      </a:solidFill>
                      <a:prstDash val="solid"/>
                      <a:round/>
                      <a:headEnd type="none" w="med" len="med"/>
                      <a:tailEnd type="none" w="med" len="med"/>
                    </a:lnT>
                  </a:tcPr>
                </a:tc>
                <a:tc>
                  <a:txBody>
                    <a:bodyPr/>
                    <a:lstStyle/>
                    <a:p>
                      <a:pPr algn="l" fontAlgn="t"/>
                      <a:endParaRPr lang="en-US" sz="1600" b="0" i="0" u="none" strike="noStrike">
                        <a:solidFill>
                          <a:srgbClr val="000000"/>
                        </a:solidFill>
                        <a:effectLst/>
                        <a:latin typeface="Calibri"/>
                      </a:endParaRPr>
                    </a:p>
                  </a:txBody>
                  <a:tcPr marL="0" marR="0" marT="0" marB="0">
                    <a:lnT w="12700" cap="flat" cmpd="sng" algn="ctr">
                      <a:solidFill>
                        <a:schemeClr val="tx1"/>
                      </a:solidFill>
                      <a:prstDash val="solid"/>
                      <a:round/>
                      <a:headEnd type="none" w="med" len="med"/>
                      <a:tailEnd type="none" w="med" len="med"/>
                    </a:lnT>
                  </a:tcPr>
                </a:tc>
                <a:tc>
                  <a:txBody>
                    <a:bodyPr/>
                    <a:lstStyle/>
                    <a:p>
                      <a:pPr algn="l" fontAlgn="t"/>
                      <a:endParaRPr lang="en-US" sz="1600" b="0" i="0" u="none" strike="noStrike">
                        <a:solidFill>
                          <a:srgbClr val="000000"/>
                        </a:solidFill>
                        <a:effectLst/>
                        <a:latin typeface="Calibri"/>
                      </a:endParaRPr>
                    </a:p>
                  </a:txBody>
                  <a:tcPr marL="0" marR="0" marT="0" marB="0">
                    <a:lnT w="12700" cap="flat" cmpd="sng" algn="ctr">
                      <a:solidFill>
                        <a:schemeClr val="tx1"/>
                      </a:solidFill>
                      <a:prstDash val="solid"/>
                      <a:round/>
                      <a:headEnd type="none" w="med" len="med"/>
                      <a:tailEnd type="none" w="med" len="med"/>
                    </a:lnT>
                  </a:tcPr>
                </a:tc>
                <a:tc>
                  <a:txBody>
                    <a:bodyPr/>
                    <a:lstStyle/>
                    <a:p>
                      <a:pPr algn="l" fontAlgn="t"/>
                      <a:endParaRPr lang="en-US" sz="1600" b="0" i="0" u="none" strike="noStrike">
                        <a:solidFill>
                          <a:srgbClr val="000000"/>
                        </a:solidFill>
                        <a:effectLst/>
                        <a:latin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EN-US &gt; ZH-TW</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99"/>
                    </a:solidFill>
                  </a:tcPr>
                </a:tc>
                <a:tc>
                  <a:txBody>
                    <a:bodyPr/>
                    <a:lstStyle/>
                    <a:p>
                      <a:pPr algn="ctr" fontAlgn="t"/>
                      <a:r>
                        <a:rPr lang="en-US" sz="1600" u="none" strike="noStrike" dirty="0">
                          <a:effectLst/>
                        </a:rPr>
                        <a:t>20%</a:t>
                      </a:r>
                      <a:endParaRPr lang="en-US" sz="1600" b="0" i="0" u="none" strike="noStrike" dirty="0">
                        <a:solidFill>
                          <a:srgbClr val="006100"/>
                        </a:solidFill>
                        <a:effectLst/>
                        <a:latin typeface="Calibri"/>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t"/>
                      <a:r>
                        <a:rPr lang="en-US" sz="1600" u="none" strike="noStrike" dirty="0">
                          <a:effectLst/>
                        </a:rPr>
                        <a:t>20%</a:t>
                      </a:r>
                      <a:endParaRPr lang="en-US" sz="1600" b="0" i="0" u="none" strike="noStrike" dirty="0">
                        <a:solidFill>
                          <a:srgbClr val="9C0006"/>
                        </a:solidFill>
                        <a:effectLst/>
                        <a:latin typeface="Calibri"/>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t"/>
                      <a:endParaRPr lang="en-US" sz="1600" b="0" i="0" u="none" strike="noStrike" dirty="0">
                        <a:solidFill>
                          <a:srgbClr val="000000"/>
                        </a:solidFill>
                        <a:effectLst/>
                        <a:latin typeface="Calibri"/>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2697"/>
            <a:ext cx="8117206" cy="430887"/>
          </a:xfrm>
        </p:spPr>
        <p:txBody>
          <a:bodyPr/>
          <a:lstStyle/>
          <a:p>
            <a:r>
              <a:rPr lang="en-US" dirty="0"/>
              <a:t>Integration of MT in ETMA (1)</a:t>
            </a:r>
          </a:p>
        </p:txBody>
      </p:sp>
      <p:pic>
        <p:nvPicPr>
          <p:cNvPr id="5" name="Picture 4" descr="TM only.jpg"/>
          <p:cNvPicPr>
            <a:picLocks noChangeAspect="1"/>
          </p:cNvPicPr>
          <p:nvPr/>
        </p:nvPicPr>
        <p:blipFill>
          <a:blip r:embed="rId2" cstate="print"/>
          <a:stretch>
            <a:fillRect/>
          </a:stretch>
        </p:blipFill>
        <p:spPr>
          <a:xfrm>
            <a:off x="1399032" y="433584"/>
            <a:ext cx="7061812" cy="4709915"/>
          </a:xfrm>
          <a:prstGeom prst="rect">
            <a:avLst/>
          </a:prstGeom>
        </p:spPr>
      </p:pic>
    </p:spTree>
    <p:extLst>
      <p:ext uri="{BB962C8B-B14F-4D97-AF65-F5344CB8AC3E}">
        <p14:creationId xmlns:p14="http://schemas.microsoft.com/office/powerpoint/2010/main" val="2695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5" y="0"/>
            <a:ext cx="8117206" cy="430887"/>
          </a:xfrm>
        </p:spPr>
        <p:txBody>
          <a:bodyPr/>
          <a:lstStyle/>
          <a:p>
            <a:r>
              <a:rPr lang="en-US" dirty="0"/>
              <a:t>Integration of MT in ETMA (2)</a:t>
            </a:r>
          </a:p>
        </p:txBody>
      </p:sp>
      <p:pic>
        <p:nvPicPr>
          <p:cNvPr id="5" name="Picture 4" descr="MT + TM.jpg"/>
          <p:cNvPicPr>
            <a:picLocks noChangeAspect="1"/>
          </p:cNvPicPr>
          <p:nvPr/>
        </p:nvPicPr>
        <p:blipFill>
          <a:blip r:embed="rId2" cstate="print"/>
          <a:stretch>
            <a:fillRect/>
          </a:stretch>
        </p:blipFill>
        <p:spPr>
          <a:xfrm>
            <a:off x="1395603" y="429768"/>
            <a:ext cx="7060678" cy="4709160"/>
          </a:xfrm>
          <a:prstGeom prst="rect">
            <a:avLst/>
          </a:prstGeom>
        </p:spPr>
      </p:pic>
    </p:spTree>
    <p:extLst>
      <p:ext uri="{BB962C8B-B14F-4D97-AF65-F5344CB8AC3E}">
        <p14:creationId xmlns:p14="http://schemas.microsoft.com/office/powerpoint/2010/main" val="370340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ETMA workflow stages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762000"/>
            <a:ext cx="44291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3019425" y="3095625"/>
            <a:ext cx="3190875" cy="676275"/>
          </a:xfrm>
          <a:prstGeom prst="roundRect">
            <a:avLst/>
          </a:prstGeom>
          <a:noFill/>
          <a:ln w="38100">
            <a:solidFill>
              <a:srgbClr val="2002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5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 in translator tools (1)</a:t>
            </a:r>
          </a:p>
        </p:txBody>
      </p:sp>
      <p:grpSp>
        <p:nvGrpSpPr>
          <p:cNvPr id="5" name="Group 4"/>
          <p:cNvGrpSpPr/>
          <p:nvPr/>
        </p:nvGrpSpPr>
        <p:grpSpPr>
          <a:xfrm>
            <a:off x="262185" y="766453"/>
            <a:ext cx="8429625" cy="3848100"/>
            <a:chOff x="250310" y="980209"/>
            <a:chExt cx="8429625" cy="3848100"/>
          </a:xfrm>
        </p:grpSpPr>
        <p:pic>
          <p:nvPicPr>
            <p:cNvPr id="6" name="Picture 2"/>
            <p:cNvPicPr>
              <a:picLocks noChangeAspect="1" noChangeArrowheads="1"/>
            </p:cNvPicPr>
            <p:nvPr/>
          </p:nvPicPr>
          <p:blipFill>
            <a:blip r:embed="rId2" cstate="print"/>
            <a:srcRect/>
            <a:stretch>
              <a:fillRect/>
            </a:stretch>
          </p:blipFill>
          <p:spPr bwMode="auto">
            <a:xfrm>
              <a:off x="250310" y="980209"/>
              <a:ext cx="8429625" cy="3848100"/>
            </a:xfrm>
            <a:prstGeom prst="rect">
              <a:avLst/>
            </a:prstGeom>
            <a:noFill/>
            <a:ln w="9525">
              <a:noFill/>
              <a:miter lim="800000"/>
              <a:headEnd/>
              <a:tailEnd/>
            </a:ln>
          </p:spPr>
        </p:pic>
        <p:sp>
          <p:nvSpPr>
            <p:cNvPr id="8" name="Rectangle 7"/>
            <p:cNvSpPr/>
            <p:nvPr/>
          </p:nvSpPr>
          <p:spPr>
            <a:xfrm>
              <a:off x="617517" y="3776353"/>
              <a:ext cx="7623957" cy="641268"/>
            </a:xfrm>
            <a:prstGeom prst="rect">
              <a:avLst/>
            </a:prstGeom>
            <a:solidFill>
              <a:schemeClr val="accent1">
                <a:lumMod val="20000"/>
                <a:lumOff val="80000"/>
                <a:alpha val="2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9" name="Oval 8"/>
            <p:cNvSpPr/>
            <p:nvPr/>
          </p:nvSpPr>
          <p:spPr>
            <a:xfrm>
              <a:off x="4346368" y="3740728"/>
              <a:ext cx="296883" cy="237506"/>
            </a:xfrm>
            <a:prstGeom prst="ellipse">
              <a:avLst/>
            </a:prstGeom>
            <a:noFill/>
            <a:ln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a:solidFill>
                  <a:prstClr val="white"/>
                </a:solidFill>
                <a:latin typeface="+mj-lt"/>
              </a:endParaRPr>
            </a:p>
          </p:txBody>
        </p:sp>
      </p:grpSp>
      <p:sp>
        <p:nvSpPr>
          <p:cNvPr id="10" name="Rectangle 9"/>
          <p:cNvSpPr/>
          <p:nvPr/>
        </p:nvSpPr>
        <p:spPr>
          <a:xfrm>
            <a:off x="6972300" y="1065933"/>
            <a:ext cx="1527587" cy="415637"/>
          </a:xfrm>
          <a:prstGeom prst="rect">
            <a:avLst/>
          </a:prstGeom>
          <a:solidFill>
            <a:srgbClr val="FFFF00">
              <a:alpha val="22000"/>
            </a:srgb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sz="2000" b="1" dirty="0">
                <a:ln w="1905"/>
                <a:solidFill>
                  <a:schemeClr val="accent2"/>
                </a:solidFill>
                <a:effectLst>
                  <a:innerShdw blurRad="69850" dist="43180" dir="5400000">
                    <a:srgbClr val="000000">
                      <a:alpha val="65000"/>
                    </a:srgbClr>
                  </a:innerShdw>
                </a:effectLst>
                <a:latin typeface="+mj-lt"/>
              </a:rPr>
              <a:t>Online UI</a:t>
            </a:r>
          </a:p>
        </p:txBody>
      </p:sp>
    </p:spTree>
    <p:extLst>
      <p:ext uri="{BB962C8B-B14F-4D97-AF65-F5344CB8AC3E}">
        <p14:creationId xmlns:p14="http://schemas.microsoft.com/office/powerpoint/2010/main" val="26950964"/>
      </p:ext>
    </p:extLst>
  </p:cSld>
  <p:clrMapOvr>
    <a:masterClrMapping/>
  </p:clrMapOvr>
</p:sld>
</file>

<file path=ppt/theme/theme1.xml><?xml version="1.0" encoding="utf-8"?>
<a:theme xmlns:a="http://schemas.openxmlformats.org/drawingml/2006/main" name="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33AEAAABFA4040B27129DC9BD980BC" ma:contentTypeVersion="5" ma:contentTypeDescription="Create a new document." ma:contentTypeScope="" ma:versionID="6e82d8be45ebbe7a884e38021c43a0d4">
  <xsd:schema xmlns:xsd="http://www.w3.org/2001/XMLSchema" xmlns:xs="http://www.w3.org/2001/XMLSchema" xmlns:p="http://schemas.microsoft.com/office/2006/metadata/properties" targetNamespace="http://schemas.microsoft.com/office/2006/metadata/properties" ma:root="true" ma:fieldsID="c0a068d2b8e752844c96904e7eda918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1DE38B-8181-4C76-9FBF-CEB9187476B9}">
  <ds:schemaRefs>
    <ds:schemaRef ds:uri="http://schemas.microsoft.com/office/2006/metadata/properties"/>
  </ds:schemaRefs>
</ds:datastoreItem>
</file>

<file path=customXml/itemProps2.xml><?xml version="1.0" encoding="utf-8"?>
<ds:datastoreItem xmlns:ds="http://schemas.openxmlformats.org/officeDocument/2006/customXml" ds:itemID="{1346FEB3-7CCC-4B1B-8EA9-93D40E856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0FFBE5A-8ABB-41D6-A3A0-814378E47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HP_PPT_Standard_16x9</Template>
  <TotalTime>15498</TotalTime>
  <Words>1352</Words>
  <Application>Microsoft Office PowerPoint</Application>
  <PresentationFormat>On-screen Show (16:9)</PresentationFormat>
  <Paragraphs>231</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HP Simplified</vt:lpstr>
      <vt:lpstr>Calibri</vt:lpstr>
      <vt:lpstr>Futura Bk</vt:lpstr>
      <vt:lpstr>Cambria Math</vt:lpstr>
      <vt:lpstr>Lucida Grande</vt:lpstr>
      <vt:lpstr>HPFutura Book</vt:lpstr>
      <vt:lpstr>Arial</vt:lpstr>
      <vt:lpstr>HP_PPT_Standard_16x9</vt:lpstr>
      <vt:lpstr>MT on ETMA For Project Managers and Translators</vt:lpstr>
      <vt:lpstr>Facts on MT at HP</vt:lpstr>
      <vt:lpstr>Roles and Responsibilities</vt:lpstr>
      <vt:lpstr>PEMT Implementation Scope</vt:lpstr>
      <vt:lpstr>Languages in Scope and new PEMT discounts</vt:lpstr>
      <vt:lpstr>Integration of MT in ETMA (1)</vt:lpstr>
      <vt:lpstr>Integration of MT in ETMA (2)</vt:lpstr>
      <vt:lpstr>ETMA workflow stages</vt:lpstr>
      <vt:lpstr>MT in translator tools (1)</vt:lpstr>
      <vt:lpstr>MT in translator tools (2)</vt:lpstr>
      <vt:lpstr>MT in translator tools (3)</vt:lpstr>
      <vt:lpstr>MT Reporting (1)</vt:lpstr>
      <vt:lpstr>MT Reporting (2)</vt:lpstr>
      <vt:lpstr>MT Quality feedback</vt:lpstr>
      <vt:lpstr>Backup slides</vt:lpstr>
      <vt:lpstr>Rules around MT and Post-editing</vt:lpstr>
      <vt:lpstr>PowerPoint Presentation</vt:lpstr>
    </vt:vector>
  </TitlesOfParts>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(46 pt. HP Simplified bold)</dc:title>
  <dc:creator>Lisa Beamguard</dc:creator>
  <cp:lastModifiedBy>Radulescu, Ramona</cp:lastModifiedBy>
  <cp:revision>1033</cp:revision>
  <cp:lastPrinted>2012-04-13T15:38:33Z</cp:lastPrinted>
  <dcterms:created xsi:type="dcterms:W3CDTF">2012-05-17T15:30:02Z</dcterms:created>
  <dcterms:modified xsi:type="dcterms:W3CDTF">2024-03-13T18:57:03Z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0x010100A533AEAAABFA4040B27129DC9BD980BC</vt:lpwstr>
  </property>
  <property fmtid="{D5CDD505-2E9C-101B-9397-08002B2CF9AE}" pid="3" name="Order">
    <vt:r8>600</vt:r8>
  </property>
</Properties>
</file>