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4" r:id="rId4"/>
  </p:sldMasterIdLst>
  <p:notesMasterIdLst>
    <p:notesMasterId r:id="rId29"/>
  </p:notesMasterIdLst>
  <p:handoutMasterIdLst>
    <p:handoutMasterId r:id="rId30"/>
  </p:handoutMasterIdLst>
  <p:sldIdLst>
    <p:sldId id="553" r:id="rId5"/>
    <p:sldId id="432" r:id="rId6"/>
    <p:sldId id="567" r:id="rId7"/>
    <p:sldId id="568" r:id="rId8"/>
    <p:sldId id="569" r:id="rId9"/>
    <p:sldId id="570" r:id="rId10"/>
    <p:sldId id="571" r:id="rId11"/>
    <p:sldId id="573" r:id="rId12"/>
    <p:sldId id="574" r:id="rId13"/>
    <p:sldId id="575" r:id="rId14"/>
    <p:sldId id="576" r:id="rId15"/>
    <p:sldId id="577" r:id="rId16"/>
    <p:sldId id="578" r:id="rId17"/>
    <p:sldId id="583" r:id="rId18"/>
    <p:sldId id="584" r:id="rId19"/>
    <p:sldId id="585" r:id="rId20"/>
    <p:sldId id="586" r:id="rId21"/>
    <p:sldId id="588" r:id="rId22"/>
    <p:sldId id="589" r:id="rId23"/>
    <p:sldId id="590" r:id="rId24"/>
    <p:sldId id="591" r:id="rId25"/>
    <p:sldId id="592" r:id="rId26"/>
    <p:sldId id="598" r:id="rId27"/>
    <p:sldId id="566" r:id="rId28"/>
  </p:sldIdLst>
  <p:sldSz cx="9144000" cy="5143500" type="screen16x9"/>
  <p:notesSz cx="6858000" cy="9144000"/>
  <p:embeddedFontLst>
    <p:embeddedFont>
      <p:font typeface="HP Simplified" panose="020B060402020202020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3">
          <p15:clr>
            <a:srgbClr val="A4A3A4"/>
          </p15:clr>
        </p15:guide>
        <p15:guide id="2" orient="horz" pos="743">
          <p15:clr>
            <a:srgbClr val="A4A3A4"/>
          </p15:clr>
        </p15:guide>
        <p15:guide id="3" orient="horz" pos="893">
          <p15:clr>
            <a:srgbClr val="A4A3A4"/>
          </p15:clr>
        </p15:guide>
        <p15:guide id="4" orient="horz" pos="438">
          <p15:clr>
            <a:srgbClr val="A4A3A4"/>
          </p15:clr>
        </p15:guide>
        <p15:guide id="5" orient="horz" pos="1671">
          <p15:clr>
            <a:srgbClr val="A4A3A4"/>
          </p15:clr>
        </p15:guide>
        <p15:guide id="6" orient="horz" pos="2236">
          <p15:clr>
            <a:srgbClr val="A4A3A4"/>
          </p15:clr>
        </p15:guide>
        <p15:guide id="7" orient="horz" pos="146">
          <p15:clr>
            <a:srgbClr val="A4A3A4"/>
          </p15:clr>
        </p15:guide>
        <p15:guide id="8" orient="horz" pos="2443">
          <p15:clr>
            <a:srgbClr val="A4A3A4"/>
          </p15:clr>
        </p15:guide>
        <p15:guide id="9" pos="1794">
          <p15:clr>
            <a:srgbClr val="A4A3A4"/>
          </p15:clr>
        </p15:guide>
        <p15:guide id="10" pos="2736">
          <p15:clr>
            <a:srgbClr val="A4A3A4"/>
          </p15:clr>
        </p15:guide>
        <p15:guide id="11" pos="202">
          <p15:clr>
            <a:srgbClr val="A4A3A4"/>
          </p15:clr>
        </p15:guide>
        <p15:guide id="12" pos="5322">
          <p15:clr>
            <a:srgbClr val="A4A3A4"/>
          </p15:clr>
        </p15:guide>
        <p15:guide id="13" pos="5625">
          <p15:clr>
            <a:srgbClr val="A4A3A4"/>
          </p15:clr>
        </p15:guide>
        <p15:guide id="14" pos="2878">
          <p15:clr>
            <a:srgbClr val="A4A3A4"/>
          </p15:clr>
        </p15:guide>
        <p15:guide id="15" pos="3555">
          <p15:clr>
            <a:srgbClr val="A4A3A4"/>
          </p15:clr>
        </p15:guide>
        <p15:guide id="16" pos="1965">
          <p15:clr>
            <a:srgbClr val="A4A3A4"/>
          </p15:clr>
        </p15:guide>
        <p15:guide id="17" pos="37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822980"/>
    <a:srgbClr val="000000"/>
    <a:srgbClr val="B9B8BB"/>
    <a:srgbClr val="E5E8E8"/>
    <a:srgbClr val="B9B9BB"/>
    <a:srgbClr val="B6B8BB"/>
    <a:srgbClr val="87898B"/>
    <a:srgbClr val="CCCCCC"/>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1" autoAdjust="0"/>
    <p:restoredTop sz="88727" autoAdjust="0"/>
  </p:normalViewPr>
  <p:slideViewPr>
    <p:cSldViewPr snapToGrid="0">
      <p:cViewPr varScale="1">
        <p:scale>
          <a:sx n="62" d="100"/>
          <a:sy n="62" d="100"/>
        </p:scale>
        <p:origin x="270" y="66"/>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 pos="3723"/>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117" d="100"/>
          <a:sy n="117" d="100"/>
        </p:scale>
        <p:origin x="-402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3/13/2024</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3/13/2024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a:t>Click to edit master </a:t>
            </a:r>
            <a:br>
              <a:rPr lang="en-US" dirty="0"/>
            </a:br>
            <a:r>
              <a:rPr lang="en-US" dirty="0"/>
              <a:t>title style</a:t>
            </a:r>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65051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320338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accent5"/>
                </a:solidFill>
                <a:latin typeface="HP Simplified"/>
                <a:cs typeface="HP Simplified"/>
              </a:rPr>
              <a:t>© Copyright 2012 Hewlett-Packard Development Company, L.P. </a:t>
            </a:r>
            <a:r>
              <a:rPr lang="en-US" sz="700" b="0" i="0" baseline="0" dirty="0">
                <a:solidFill>
                  <a:schemeClr val="accent5"/>
                </a:solidFill>
                <a:latin typeface="HP Simplified"/>
                <a:cs typeface="HP Simplified"/>
              </a:rPr>
              <a:t> </a:t>
            </a:r>
            <a:r>
              <a:rPr lang="en-US" sz="700" b="0" i="0" dirty="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a:t>Click to edit </a:t>
            </a:r>
            <a:br>
              <a:rPr lang="en-US" noProof="0" dirty="0"/>
            </a:br>
            <a:r>
              <a:rPr lang="en-US" noProof="0" dirty="0"/>
              <a:t>master </a:t>
            </a:r>
            <a:br>
              <a:rPr lang="en-US" noProof="0" dirty="0"/>
            </a:br>
            <a:r>
              <a:rPr lang="en-US" noProof="0" dirty="0"/>
              <a:t>title style</a:t>
            </a:r>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HP Simplified"/>
                <a:cs typeface="HP Simplified"/>
              </a:rPr>
              <a:t>© Copyright 2012 Hewlett-Packard Development Company, L.P. </a:t>
            </a:r>
            <a:r>
              <a:rPr lang="en-US" sz="700" b="0" i="0" baseline="0" dirty="0">
                <a:solidFill>
                  <a:schemeClr val="bg1"/>
                </a:solidFill>
                <a:latin typeface="HP Simplified"/>
                <a:cs typeface="HP Simplified"/>
              </a:rPr>
              <a:t> </a:t>
            </a:r>
            <a:r>
              <a:rPr lang="en-US" sz="700" b="0" i="0" dirty="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15884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Tree>
    <p:extLst>
      <p:ext uri="{BB962C8B-B14F-4D97-AF65-F5344CB8AC3E}">
        <p14:creationId xmlns:p14="http://schemas.microsoft.com/office/powerpoint/2010/main" val="62525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970999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a:t>Click to edit master title style</a:t>
            </a:r>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328470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6505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a:t>Click to edit master title style</a:t>
            </a:r>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Tree>
    <p:extLst>
      <p:ext uri="{BB962C8B-B14F-4D97-AF65-F5344CB8AC3E}">
        <p14:creationId xmlns:p14="http://schemas.microsoft.com/office/powerpoint/2010/main" val="28735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dirty="0"/>
              <a:t>Click to edit master title style</a:t>
            </a:r>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a:solidFill>
                  <a:srgbClr val="B9B8BB"/>
                </a:solidFill>
                <a:latin typeface="HP Simplified"/>
                <a:cs typeface="HP Simplified"/>
              </a:rPr>
              <a:t>© Copyright 2012 Hewlett-Packard Development Company, L.P. </a:t>
            </a:r>
            <a:r>
              <a:rPr lang="en-US" sz="700" b="0" i="0" baseline="0" dirty="0">
                <a:solidFill>
                  <a:srgbClr val="B9B8BB"/>
                </a:solidFill>
                <a:latin typeface="HP Simplified"/>
                <a:cs typeface="HP Simplified"/>
              </a:rPr>
              <a:t> </a:t>
            </a:r>
            <a:r>
              <a:rPr lang="en-US" sz="700" b="0" i="0" dirty="0">
                <a:solidFill>
                  <a:srgbClr val="B9B8BB"/>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4" r:id="rId3"/>
    <p:sldLayoutId id="2147483833" r:id="rId4"/>
    <p:sldLayoutId id="2147483837" r:id="rId5"/>
    <p:sldLayoutId id="2147483809" r:id="rId6"/>
    <p:sldLayoutId id="2147483823" r:id="rId7"/>
    <p:sldLayoutId id="2147483824" r:id="rId8"/>
    <p:sldLayoutId id="2147483825" r:id="rId9"/>
    <p:sldLayoutId id="2147483838" r:id="rId10"/>
    <p:sldLayoutId id="2147483839" r:id="rId11"/>
    <p:sldLayoutId id="2147483841" r:id="rId12"/>
    <p:sldLayoutId id="2147483843" r:id="rId13"/>
    <p:sldLayoutId id="2147483844" r:id="rId14"/>
    <p:sldLayoutId id="2147483845" r:id="rId15"/>
    <p:sldLayoutId id="2147483846" r:id="rId16"/>
    <p:sldLayoutId id="2147483851" r:id="rId17"/>
    <p:sldLayoutId id="2147483852" r:id="rId18"/>
    <p:sldLayoutId id="2147483853" r:id="rId19"/>
    <p:sldLayoutId id="2147483855" r:id="rId20"/>
    <p:sldLayoutId id="2147483856" r:id="rId21"/>
    <p:sldLayoutId id="2147483857" r:id="rId22"/>
    <p:sldLayoutId id="2147483858" r:id="rId23"/>
    <p:sldLayoutId id="2147483859" r:id="rId24"/>
  </p:sldLayoutIdLst>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075" y="775178"/>
            <a:ext cx="6858000" cy="1678655"/>
          </a:xfrm>
        </p:spPr>
        <p:txBody>
          <a:bodyPr/>
          <a:lstStyle/>
          <a:p>
            <a:r>
              <a:rPr lang="en-US" dirty="0"/>
              <a:t>Process to </a:t>
            </a:r>
            <a:r>
              <a:rPr lang="en-US"/>
              <a:t>Download ETMA </a:t>
            </a:r>
            <a:r>
              <a:rPr lang="en-US" dirty="0"/>
              <a:t>Software</a:t>
            </a:r>
          </a:p>
        </p:txBody>
      </p:sp>
      <p:sp>
        <p:nvSpPr>
          <p:cNvPr id="6" name="Subtitle 5"/>
          <p:cNvSpPr>
            <a:spLocks noGrp="1"/>
          </p:cNvSpPr>
          <p:nvPr>
            <p:ph type="subTitle" idx="1"/>
          </p:nvPr>
        </p:nvSpPr>
        <p:spPr/>
        <p:txBody>
          <a:bodyPr/>
          <a:lstStyle/>
          <a:p>
            <a:r>
              <a:rPr lang="en-US" b="0" dirty="0"/>
              <a:t>September, 2018 </a:t>
            </a:r>
          </a:p>
        </p:txBody>
      </p:sp>
    </p:spTree>
    <p:extLst>
      <p:ext uri="{BB962C8B-B14F-4D97-AF65-F5344CB8AC3E}">
        <p14:creationId xmlns:p14="http://schemas.microsoft.com/office/powerpoint/2010/main" val="26337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399580" y="1729595"/>
            <a:ext cx="999227" cy="418381"/>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Accept the “License Agreement” and click “Next” to continue.</a:t>
            </a:r>
          </a:p>
        </p:txBody>
      </p:sp>
      <p:pic>
        <p:nvPicPr>
          <p:cNvPr id="3" name="Picture 2">
            <a:extLst>
              <a:ext uri="{FF2B5EF4-FFF2-40B4-BE49-F238E27FC236}">
                <a16:creationId xmlns:a16="http://schemas.microsoft.com/office/drawing/2014/main" id="{AC697CB0-986B-4062-8CA9-04AC0CE9D778}"/>
              </a:ext>
            </a:extLst>
          </p:cNvPr>
          <p:cNvPicPr>
            <a:picLocks noChangeAspect="1"/>
          </p:cNvPicPr>
          <p:nvPr/>
        </p:nvPicPr>
        <p:blipFill>
          <a:blip r:embed="rId2"/>
          <a:stretch>
            <a:fillRect/>
          </a:stretch>
        </p:blipFill>
        <p:spPr>
          <a:xfrm>
            <a:off x="3820095" y="910828"/>
            <a:ext cx="4865206" cy="3321844"/>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3752492" y="3748177"/>
            <a:ext cx="1017916"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28925" y="828135"/>
            <a:ext cx="4192381" cy="2053095"/>
          </a:xfrm>
        </p:spPr>
        <p:txBody>
          <a:bodyPr/>
          <a:lstStyle/>
          <a:p>
            <a:pPr lvl="1"/>
            <a:endParaRPr lang="en-US" sz="1400" dirty="0">
              <a:latin typeface="+mn-lt"/>
            </a:endParaRPr>
          </a:p>
          <a:p>
            <a:pPr lvl="2"/>
            <a:r>
              <a:rPr lang="en-US" dirty="0">
                <a:latin typeface="+mn-lt"/>
              </a:rPr>
              <a:t>Once the components are installed, the following confirmation message will be displayed. </a:t>
            </a:r>
            <a:r>
              <a:rPr lang="en-US" b="1" dirty="0">
                <a:latin typeface="+mn-lt"/>
              </a:rPr>
              <a:t>Click OK</a:t>
            </a:r>
            <a:r>
              <a:rPr lang="en-US" dirty="0">
                <a:latin typeface="+mn-lt"/>
              </a:rPr>
              <a:t>.</a:t>
            </a:r>
          </a:p>
          <a:p>
            <a:pPr lvl="2"/>
            <a:r>
              <a:rPr lang="en-US" dirty="0">
                <a:latin typeface="+mn-lt"/>
              </a:rPr>
              <a:t>SDL Trados Studio 2017 will be available in </a:t>
            </a:r>
          </a:p>
          <a:p>
            <a:pPr lvl="2"/>
            <a:r>
              <a:rPr lang="en-US" b="1" dirty="0">
                <a:latin typeface="+mn-lt"/>
              </a:rPr>
              <a:t>Start</a:t>
            </a:r>
            <a:r>
              <a:rPr lang="en-US" dirty="0">
                <a:latin typeface="+mn-lt"/>
              </a:rPr>
              <a:t> &gt; </a:t>
            </a:r>
            <a:r>
              <a:rPr lang="en-US" b="1" dirty="0">
                <a:latin typeface="+mn-lt"/>
              </a:rPr>
              <a:t>Programs</a:t>
            </a:r>
            <a:r>
              <a:rPr lang="en-US" dirty="0">
                <a:latin typeface="+mn-lt"/>
              </a:rPr>
              <a:t> &gt; </a:t>
            </a:r>
            <a:r>
              <a:rPr lang="en-US" b="1" dirty="0">
                <a:latin typeface="+mn-lt"/>
              </a:rPr>
              <a:t>SDL </a:t>
            </a:r>
            <a:r>
              <a:rPr lang="en-US" dirty="0">
                <a:latin typeface="+mn-lt"/>
              </a:rPr>
              <a:t>&gt; </a:t>
            </a:r>
            <a:r>
              <a:rPr lang="en-US" b="1" dirty="0">
                <a:latin typeface="+mn-lt"/>
              </a:rPr>
              <a:t>SDL Trados Studio 2017</a:t>
            </a:r>
            <a:r>
              <a:rPr lang="en-US" dirty="0">
                <a:latin typeface="+mn-lt"/>
              </a:rPr>
              <a:t>.</a:t>
            </a:r>
          </a:p>
          <a:p>
            <a:pPr lvl="2">
              <a:buNone/>
            </a:pPr>
            <a:endParaRPr lang="en-US" dirty="0">
              <a:latin typeface="Arial" charset="0"/>
            </a:endParaRPr>
          </a:p>
          <a:p>
            <a:pPr lvl="2"/>
            <a:endParaRPr lang="en-US" dirty="0">
              <a:latin typeface="Arial" charset="0"/>
            </a:endParaRP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D18F9FFF-6B55-469A-A934-EE8AF52CE23B}"/>
              </a:ext>
            </a:extLst>
          </p:cNvPr>
          <p:cNvPicPr>
            <a:picLocks noChangeAspect="1"/>
          </p:cNvPicPr>
          <p:nvPr/>
        </p:nvPicPr>
        <p:blipFill>
          <a:blip r:embed="rId2"/>
          <a:stretch>
            <a:fillRect/>
          </a:stretch>
        </p:blipFill>
        <p:spPr>
          <a:xfrm>
            <a:off x="5229702" y="2957602"/>
            <a:ext cx="2790825" cy="1581150"/>
          </a:xfrm>
          <a:prstGeom prst="rect">
            <a:avLst/>
          </a:prstGeom>
        </p:spPr>
      </p:pic>
      <p:pic>
        <p:nvPicPr>
          <p:cNvPr id="4" name="Picture 3">
            <a:extLst>
              <a:ext uri="{FF2B5EF4-FFF2-40B4-BE49-F238E27FC236}">
                <a16:creationId xmlns:a16="http://schemas.microsoft.com/office/drawing/2014/main" id="{BCC4FC6D-8670-4264-AD57-59355D83B172}"/>
              </a:ext>
            </a:extLst>
          </p:cNvPr>
          <p:cNvPicPr>
            <a:picLocks noChangeAspect="1"/>
          </p:cNvPicPr>
          <p:nvPr/>
        </p:nvPicPr>
        <p:blipFill>
          <a:blip r:embed="rId3"/>
          <a:stretch>
            <a:fillRect/>
          </a:stretch>
        </p:blipFill>
        <p:spPr>
          <a:xfrm>
            <a:off x="331469" y="828135"/>
            <a:ext cx="3912934" cy="2679826"/>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7" name="Content Placeholder 3"/>
          <p:cNvSpPr>
            <a:spLocks noGrp="1"/>
          </p:cNvSpPr>
          <p:nvPr>
            <p:ph sz="quarter" idx="10"/>
          </p:nvPr>
        </p:nvSpPr>
        <p:spPr>
          <a:xfrm>
            <a:off x="458699" y="897147"/>
            <a:ext cx="3001930" cy="1026544"/>
          </a:xfrm>
        </p:spPr>
        <p:txBody>
          <a:bodyPr/>
          <a:lstStyle/>
          <a:p>
            <a:pPr lvl="1"/>
            <a:endParaRPr lang="en-US" dirty="0"/>
          </a:p>
          <a:p>
            <a:pPr lvl="2"/>
            <a:r>
              <a:rPr lang="en-US" dirty="0"/>
              <a:t>SDL Trados Studio 2017 will be available now in your programs, double click to launch it.</a:t>
            </a:r>
          </a:p>
        </p:txBody>
      </p:sp>
      <p:sp>
        <p:nvSpPr>
          <p:cNvPr id="8" name="Bent Arrow 7"/>
          <p:cNvSpPr/>
          <p:nvPr/>
        </p:nvSpPr>
        <p:spPr>
          <a:xfrm flipV="1">
            <a:off x="3898030" y="2179248"/>
            <a:ext cx="1017916"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5">
            <a:extLst>
              <a:ext uri="{FF2B5EF4-FFF2-40B4-BE49-F238E27FC236}">
                <a16:creationId xmlns:a16="http://schemas.microsoft.com/office/drawing/2014/main" id="{8095599C-4EC6-4E64-8E8C-B4FA8D333657}"/>
              </a:ext>
            </a:extLst>
          </p:cNvPr>
          <p:cNvPicPr/>
          <p:nvPr/>
        </p:nvPicPr>
        <p:blipFill>
          <a:blip r:embed="rId2"/>
          <a:stretch>
            <a:fillRect/>
          </a:stretch>
        </p:blipFill>
        <p:spPr>
          <a:xfrm>
            <a:off x="5031841" y="664831"/>
            <a:ext cx="2346734" cy="4123988"/>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763658" y="3585960"/>
            <a:ext cx="1017916" cy="435635"/>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ontent Placeholder 3"/>
          <p:cNvSpPr>
            <a:spLocks noGrp="1"/>
          </p:cNvSpPr>
          <p:nvPr>
            <p:ph sz="quarter" idx="10"/>
          </p:nvPr>
        </p:nvSpPr>
        <p:spPr>
          <a:xfrm>
            <a:off x="458698" y="785004"/>
            <a:ext cx="3664727" cy="1026544"/>
          </a:xfrm>
        </p:spPr>
        <p:txBody>
          <a:bodyPr/>
          <a:lstStyle/>
          <a:p>
            <a:pPr lvl="1"/>
            <a:endParaRPr lang="en-US" dirty="0"/>
          </a:p>
          <a:p>
            <a:pPr lvl="2"/>
            <a:r>
              <a:rPr lang="en-US" dirty="0"/>
              <a:t>Enter your SDL Trados Studio 2017 Activation Code number and click “Activate” to start the program.</a:t>
            </a:r>
          </a:p>
        </p:txBody>
      </p:sp>
      <p:pic>
        <p:nvPicPr>
          <p:cNvPr id="3" name="Picture 2">
            <a:extLst>
              <a:ext uri="{FF2B5EF4-FFF2-40B4-BE49-F238E27FC236}">
                <a16:creationId xmlns:a16="http://schemas.microsoft.com/office/drawing/2014/main" id="{09754C30-9FB1-4089-A6EF-456C9D16706E}"/>
              </a:ext>
            </a:extLst>
          </p:cNvPr>
          <p:cNvPicPr>
            <a:picLocks noChangeAspect="1"/>
          </p:cNvPicPr>
          <p:nvPr/>
        </p:nvPicPr>
        <p:blipFill>
          <a:blip r:embed="rId2"/>
          <a:stretch>
            <a:fillRect/>
          </a:stretch>
        </p:blipFill>
        <p:spPr>
          <a:xfrm>
            <a:off x="4457639" y="1716657"/>
            <a:ext cx="3664727" cy="2890489"/>
          </a:xfrm>
          <a:prstGeom prst="rect">
            <a:avLst/>
          </a:prstGeom>
        </p:spPr>
      </p:pic>
      <p:pic>
        <p:nvPicPr>
          <p:cNvPr id="8" name="Picture 7">
            <a:extLst>
              <a:ext uri="{FF2B5EF4-FFF2-40B4-BE49-F238E27FC236}">
                <a16:creationId xmlns:a16="http://schemas.microsoft.com/office/drawing/2014/main" id="{CC2E8167-3A90-4664-8106-7AE40892B803}"/>
              </a:ext>
            </a:extLst>
          </p:cNvPr>
          <p:cNvPicPr/>
          <p:nvPr/>
        </p:nvPicPr>
        <p:blipFill>
          <a:blip r:embed="rId3"/>
          <a:stretch>
            <a:fillRect/>
          </a:stretch>
        </p:blipFill>
        <p:spPr>
          <a:xfrm>
            <a:off x="1542340" y="1716657"/>
            <a:ext cx="2404972" cy="1761366"/>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Installing Multiterm 2017</a:t>
            </a:r>
            <a:br>
              <a:rPr lang="en-US" dirty="0"/>
            </a:br>
            <a:endParaRPr lang="en-US" dirty="0"/>
          </a:p>
        </p:txBody>
      </p:sp>
    </p:spTree>
    <p:extLst>
      <p:ext uri="{BB962C8B-B14F-4D97-AF65-F5344CB8AC3E}">
        <p14:creationId xmlns:p14="http://schemas.microsoft.com/office/powerpoint/2010/main" val="289424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29CA5C-9518-46E2-85C5-74093E762F7B}"/>
              </a:ext>
            </a:extLst>
          </p:cNvPr>
          <p:cNvPicPr>
            <a:picLocks noChangeAspect="1"/>
          </p:cNvPicPr>
          <p:nvPr/>
        </p:nvPicPr>
        <p:blipFill>
          <a:blip r:embed="rId2"/>
          <a:stretch>
            <a:fillRect/>
          </a:stretch>
        </p:blipFill>
        <p:spPr>
          <a:xfrm>
            <a:off x="3796576" y="950119"/>
            <a:ext cx="5160388" cy="3321844"/>
          </a:xfrm>
          <a:prstGeom prst="rect">
            <a:avLst/>
          </a:prstGeom>
        </p:spPr>
      </p:pic>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2" y="834391"/>
            <a:ext cx="3545394" cy="2156364"/>
          </a:xfrm>
        </p:spPr>
        <p:txBody>
          <a:bodyPr/>
          <a:lstStyle/>
          <a:p>
            <a:pPr lvl="1"/>
            <a:endParaRPr lang="en-US" dirty="0"/>
          </a:p>
          <a:p>
            <a:pPr lvl="2"/>
            <a:r>
              <a:rPr lang="en-US" dirty="0"/>
              <a:t>Log into ETMA, go to “My Downloads”, then in the “System Downloads” area, click on </a:t>
            </a:r>
            <a:r>
              <a:rPr lang="en-US" dirty="0">
                <a:latin typeface="Arial" charset="0"/>
              </a:rPr>
              <a:t>“</a:t>
            </a:r>
            <a:r>
              <a:rPr lang="es-MX" dirty="0"/>
              <a:t>SDLMultiTermDesktop2017_SR1_2441.exe</a:t>
            </a:r>
            <a:r>
              <a:rPr lang="en-US" dirty="0"/>
              <a:t>” and then Save the file.</a:t>
            </a:r>
          </a:p>
        </p:txBody>
      </p:sp>
      <p:sp>
        <p:nvSpPr>
          <p:cNvPr id="3" name="Oval 2"/>
          <p:cNvSpPr/>
          <p:nvPr/>
        </p:nvSpPr>
        <p:spPr>
          <a:xfrm>
            <a:off x="4560569" y="3321036"/>
            <a:ext cx="1328468" cy="19840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6612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2" y="834391"/>
            <a:ext cx="5400074" cy="2156364"/>
          </a:xfrm>
        </p:spPr>
        <p:txBody>
          <a:bodyPr/>
          <a:lstStyle/>
          <a:p>
            <a:pPr lvl="1"/>
            <a:endParaRPr lang="en-US" dirty="0"/>
          </a:p>
          <a:p>
            <a:pPr lvl="2"/>
            <a:r>
              <a:rPr lang="en-US" dirty="0"/>
              <a:t>Double click on the downloaded file and choose Run to launch the installer.</a:t>
            </a:r>
          </a:p>
          <a:p>
            <a:pPr lvl="2"/>
            <a:r>
              <a:rPr lang="en-US" dirty="0"/>
              <a:t>Click “Accept” to continue</a:t>
            </a:r>
          </a:p>
          <a:p>
            <a:pPr marL="0" lvl="2" indent="0">
              <a:buNone/>
            </a:pPr>
            <a:endParaRPr lang="en-US" dirty="0"/>
          </a:p>
        </p:txBody>
      </p:sp>
      <p:pic>
        <p:nvPicPr>
          <p:cNvPr id="3" name="Picture 2">
            <a:extLst>
              <a:ext uri="{FF2B5EF4-FFF2-40B4-BE49-F238E27FC236}">
                <a16:creationId xmlns:a16="http://schemas.microsoft.com/office/drawing/2014/main" id="{648CC0D6-032A-4C78-A7A8-314C9E55A3F3}"/>
              </a:ext>
            </a:extLst>
          </p:cNvPr>
          <p:cNvPicPr>
            <a:picLocks noChangeAspect="1"/>
          </p:cNvPicPr>
          <p:nvPr/>
        </p:nvPicPr>
        <p:blipFill>
          <a:blip r:embed="rId2"/>
          <a:stretch>
            <a:fillRect/>
          </a:stretch>
        </p:blipFill>
        <p:spPr>
          <a:xfrm>
            <a:off x="4238624" y="1456734"/>
            <a:ext cx="4096919" cy="3068041"/>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1" y="834391"/>
            <a:ext cx="6944203" cy="2156364"/>
          </a:xfrm>
        </p:spPr>
        <p:txBody>
          <a:bodyPr/>
          <a:lstStyle/>
          <a:p>
            <a:pPr lvl="1"/>
            <a:endParaRPr lang="en-US" dirty="0"/>
          </a:p>
          <a:p>
            <a:pPr lvl="2"/>
            <a:r>
              <a:rPr lang="en-US" dirty="0"/>
              <a:t>After files are extracted, accept the “License Agreement” and click “Next” to continue.</a:t>
            </a:r>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1C44585B-1009-4560-B9C7-196F11C3772C}"/>
              </a:ext>
            </a:extLst>
          </p:cNvPr>
          <p:cNvPicPr>
            <a:picLocks noChangeAspect="1"/>
          </p:cNvPicPr>
          <p:nvPr/>
        </p:nvPicPr>
        <p:blipFill>
          <a:blip r:embed="rId2"/>
          <a:stretch>
            <a:fillRect/>
          </a:stretch>
        </p:blipFill>
        <p:spPr>
          <a:xfrm>
            <a:off x="2646669" y="1379839"/>
            <a:ext cx="3827800" cy="3221832"/>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A list with the components available for installation will be displayed. Tick the checkbox for SDL </a:t>
            </a:r>
            <a:r>
              <a:rPr lang="en-US" dirty="0" err="1"/>
              <a:t>MultiTerm</a:t>
            </a:r>
            <a:r>
              <a:rPr lang="en-US" dirty="0"/>
              <a:t> 2017 since it is the only component that you need to install.</a:t>
            </a: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54F4C87E-5E9D-4ECD-8853-7DEC36A2490A}"/>
              </a:ext>
            </a:extLst>
          </p:cNvPr>
          <p:cNvPicPr>
            <a:picLocks noChangeAspect="1"/>
          </p:cNvPicPr>
          <p:nvPr/>
        </p:nvPicPr>
        <p:blipFill>
          <a:blip r:embed="rId2"/>
          <a:stretch>
            <a:fillRect/>
          </a:stretch>
        </p:blipFill>
        <p:spPr>
          <a:xfrm>
            <a:off x="4796151" y="926579"/>
            <a:ext cx="3993518" cy="3406970"/>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Choose an installation location and then click Next</a:t>
            </a:r>
            <a:r>
              <a:rPr lang="es-MX" dirty="0"/>
              <a:t>.</a:t>
            </a:r>
            <a:endParaRPr lang="en-US" dirty="0"/>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AE1A10AB-416F-46A5-AB0F-F0F240B93E60}"/>
              </a:ext>
            </a:extLst>
          </p:cNvPr>
          <p:cNvPicPr>
            <a:picLocks noChangeAspect="1"/>
          </p:cNvPicPr>
          <p:nvPr/>
        </p:nvPicPr>
        <p:blipFill>
          <a:blip r:embed="rId2"/>
          <a:stretch>
            <a:fillRect/>
          </a:stretch>
        </p:blipFill>
        <p:spPr>
          <a:xfrm>
            <a:off x="4434693" y="834391"/>
            <a:ext cx="4007001" cy="3432769"/>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Contents of Slide set</a:t>
            </a:r>
          </a:p>
        </p:txBody>
      </p:sp>
      <p:sp>
        <p:nvSpPr>
          <p:cNvPr id="7" name="Text Placeholder 6"/>
          <p:cNvSpPr>
            <a:spLocks noGrp="1"/>
          </p:cNvSpPr>
          <p:nvPr>
            <p:ph sz="quarter" idx="10"/>
          </p:nvPr>
        </p:nvSpPr>
        <p:spPr/>
        <p:txBody>
          <a:bodyPr/>
          <a:lstStyle/>
          <a:p>
            <a:pPr lvl="1"/>
            <a:endParaRPr lang="en-US" dirty="0"/>
          </a:p>
          <a:p>
            <a:pPr lvl="2"/>
            <a:r>
              <a:rPr lang="en-US" dirty="0"/>
              <a:t>Background</a:t>
            </a:r>
          </a:p>
          <a:p>
            <a:pPr lvl="2"/>
            <a:r>
              <a:rPr lang="en-US" dirty="0"/>
              <a:t>Installing Translator Desktop Tools (first time)</a:t>
            </a:r>
          </a:p>
          <a:p>
            <a:pPr lvl="3"/>
            <a:r>
              <a:rPr lang="en-US" dirty="0"/>
              <a:t>SDL Trados Studio 2017</a:t>
            </a:r>
          </a:p>
          <a:p>
            <a:pPr lvl="3"/>
            <a:r>
              <a:rPr lang="en-US" dirty="0"/>
              <a:t>SDL Multiterm 2017</a:t>
            </a:r>
          </a:p>
          <a:p>
            <a:pPr marL="0" lvl="2" indent="0">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Review the components that are going to be installed and then click Next.</a:t>
            </a: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3F779D7E-7C66-49FC-91DB-29ADF4F11C6B}"/>
              </a:ext>
            </a:extLst>
          </p:cNvPr>
          <p:cNvPicPr>
            <a:picLocks noChangeAspect="1"/>
          </p:cNvPicPr>
          <p:nvPr/>
        </p:nvPicPr>
        <p:blipFill>
          <a:blip r:embed="rId3"/>
          <a:stretch>
            <a:fillRect/>
          </a:stretch>
        </p:blipFill>
        <p:spPr>
          <a:xfrm>
            <a:off x="4895932" y="778669"/>
            <a:ext cx="3893737" cy="3321844"/>
          </a:xfrm>
          <a:prstGeom prst="rect">
            <a:avLst/>
          </a:prstGeom>
        </p:spPr>
      </p:pic>
    </p:spTree>
    <p:extLst>
      <p:ext uri="{BB962C8B-B14F-4D97-AF65-F5344CB8AC3E}">
        <p14:creationId xmlns:p14="http://schemas.microsoft.com/office/powerpoint/2010/main" val="246612864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120833" y="834391"/>
            <a:ext cx="4494299" cy="2156364"/>
          </a:xfrm>
        </p:spPr>
        <p:txBody>
          <a:bodyPr/>
          <a:lstStyle/>
          <a:p>
            <a:pPr lvl="1"/>
            <a:endParaRPr lang="en-US" dirty="0"/>
          </a:p>
          <a:p>
            <a:pPr lvl="2" algn="just"/>
            <a:r>
              <a:rPr lang="en-US" dirty="0"/>
              <a:t>The MultiTerm installer will install MultiTerm Desktop and all its required components.</a:t>
            </a: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81F6211A-B798-4A05-9916-E8379121A5D1}"/>
              </a:ext>
            </a:extLst>
          </p:cNvPr>
          <p:cNvPicPr>
            <a:picLocks noChangeAspect="1"/>
          </p:cNvPicPr>
          <p:nvPr/>
        </p:nvPicPr>
        <p:blipFill>
          <a:blip r:embed="rId2"/>
          <a:stretch>
            <a:fillRect/>
          </a:stretch>
        </p:blipFill>
        <p:spPr>
          <a:xfrm>
            <a:off x="4708039" y="834391"/>
            <a:ext cx="4145383" cy="3550444"/>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Multiterm 2017</a:t>
            </a:r>
          </a:p>
        </p:txBody>
      </p:sp>
      <p:sp>
        <p:nvSpPr>
          <p:cNvPr id="4" name="Content Placeholder 3"/>
          <p:cNvSpPr>
            <a:spLocks noGrp="1"/>
          </p:cNvSpPr>
          <p:nvPr>
            <p:ph sz="quarter" idx="10"/>
          </p:nvPr>
        </p:nvSpPr>
        <p:spPr>
          <a:xfrm>
            <a:off x="241597" y="1041415"/>
            <a:ext cx="5184418" cy="2156364"/>
          </a:xfrm>
        </p:spPr>
        <p:txBody>
          <a:bodyPr/>
          <a:lstStyle/>
          <a:p>
            <a:pPr lvl="1"/>
            <a:endParaRPr lang="en-US" sz="1400" dirty="0">
              <a:latin typeface="+mn-lt"/>
            </a:endParaRPr>
          </a:p>
          <a:p>
            <a:pPr lvl="2"/>
            <a:r>
              <a:rPr lang="en-US" dirty="0">
                <a:latin typeface="+mn-lt"/>
              </a:rPr>
              <a:t>Once the components are installed, the following confirmation message will be displayed. </a:t>
            </a:r>
            <a:r>
              <a:rPr lang="en-US" b="1" dirty="0">
                <a:latin typeface="+mn-lt"/>
              </a:rPr>
              <a:t>Click OK</a:t>
            </a:r>
            <a:r>
              <a:rPr lang="en-US" dirty="0">
                <a:latin typeface="+mn-lt"/>
              </a:rPr>
              <a:t>.</a:t>
            </a:r>
          </a:p>
          <a:p>
            <a:pPr lvl="2"/>
            <a:r>
              <a:rPr lang="en-US" dirty="0">
                <a:latin typeface="+mn-lt"/>
              </a:rPr>
              <a:t>SDL </a:t>
            </a:r>
            <a:r>
              <a:rPr lang="en-US" dirty="0" err="1">
                <a:latin typeface="+mn-lt"/>
              </a:rPr>
              <a:t>MultiTerm</a:t>
            </a:r>
            <a:r>
              <a:rPr lang="en-US" dirty="0">
                <a:latin typeface="+mn-lt"/>
              </a:rPr>
              <a:t> 2017will be available in </a:t>
            </a:r>
            <a:r>
              <a:rPr lang="en-US" b="1" dirty="0">
                <a:latin typeface="+mn-lt"/>
              </a:rPr>
              <a:t>Start</a:t>
            </a:r>
            <a:r>
              <a:rPr lang="en-US" dirty="0">
                <a:latin typeface="+mn-lt"/>
              </a:rPr>
              <a:t> &gt; </a:t>
            </a:r>
            <a:r>
              <a:rPr lang="en-US" b="1" dirty="0">
                <a:latin typeface="+mn-lt"/>
              </a:rPr>
              <a:t>Programs</a:t>
            </a:r>
            <a:r>
              <a:rPr lang="en-US" dirty="0">
                <a:latin typeface="+mn-lt"/>
              </a:rPr>
              <a:t> &gt; </a:t>
            </a:r>
            <a:r>
              <a:rPr lang="en-US" b="1" dirty="0">
                <a:latin typeface="+mn-lt"/>
              </a:rPr>
              <a:t>SDL </a:t>
            </a:r>
            <a:r>
              <a:rPr lang="en-US" dirty="0">
                <a:latin typeface="+mn-lt"/>
              </a:rPr>
              <a:t>&gt; </a:t>
            </a:r>
            <a:r>
              <a:rPr lang="en-US" b="1" dirty="0">
                <a:latin typeface="+mn-lt"/>
              </a:rPr>
              <a:t>SDL </a:t>
            </a:r>
            <a:r>
              <a:rPr lang="en-US" b="1" dirty="0" err="1">
                <a:latin typeface="+mn-lt"/>
              </a:rPr>
              <a:t>MultiTerm</a:t>
            </a:r>
            <a:r>
              <a:rPr lang="en-US" b="1" dirty="0">
                <a:latin typeface="+mn-lt"/>
              </a:rPr>
              <a:t> 2017</a:t>
            </a:r>
            <a:r>
              <a:rPr lang="en-US" dirty="0">
                <a:latin typeface="+mn-lt"/>
              </a:rPr>
              <a:t>.</a:t>
            </a:r>
          </a:p>
          <a:p>
            <a:pPr lvl="2">
              <a:buNone/>
            </a:pPr>
            <a:endParaRPr lang="en-US" dirty="0">
              <a:latin typeface="Arial" charset="0"/>
            </a:endParaRPr>
          </a:p>
          <a:p>
            <a:pPr lvl="2"/>
            <a:endParaRPr lang="en-US" dirty="0">
              <a:latin typeface="Arial" charset="0"/>
            </a:endParaRPr>
          </a:p>
          <a:p>
            <a:pPr lvl="2"/>
            <a:endParaRPr lang="en-US" b="1" dirty="0">
              <a:latin typeface="Arial" charset="0"/>
            </a:endParaRPr>
          </a:p>
          <a:p>
            <a:pPr lvl="2"/>
            <a:endParaRPr lang="en-US" dirty="0">
              <a:latin typeface="Arial" charset="0"/>
            </a:endParaRPr>
          </a:p>
          <a:p>
            <a:pPr lvl="2"/>
            <a:endParaRPr lang="en-US" dirty="0">
              <a:latin typeface="Arial" charset="0"/>
            </a:endParaRPr>
          </a:p>
          <a:p>
            <a:pPr lvl="2"/>
            <a:endParaRPr lang="en-US" dirty="0">
              <a:latin typeface="Arial" charset="0"/>
            </a:endParaRPr>
          </a:p>
          <a:p>
            <a:pPr lvl="2"/>
            <a:endParaRPr lang="en-US" dirty="0"/>
          </a:p>
        </p:txBody>
      </p:sp>
      <p:pic>
        <p:nvPicPr>
          <p:cNvPr id="3" name="Picture 2">
            <a:extLst>
              <a:ext uri="{FF2B5EF4-FFF2-40B4-BE49-F238E27FC236}">
                <a16:creationId xmlns:a16="http://schemas.microsoft.com/office/drawing/2014/main" id="{94AD6D84-44A1-44BE-8BCB-623EC8FC7D92}"/>
              </a:ext>
            </a:extLst>
          </p:cNvPr>
          <p:cNvPicPr>
            <a:picLocks noChangeAspect="1"/>
          </p:cNvPicPr>
          <p:nvPr/>
        </p:nvPicPr>
        <p:blipFill>
          <a:blip r:embed="rId2"/>
          <a:stretch>
            <a:fillRect/>
          </a:stretch>
        </p:blipFill>
        <p:spPr>
          <a:xfrm>
            <a:off x="5619749" y="1430891"/>
            <a:ext cx="3085713" cy="1766888"/>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Any Questions?</a:t>
            </a:r>
            <a:endParaRPr lang="en-GB" dirty="0"/>
          </a:p>
        </p:txBody>
      </p:sp>
      <p:sp>
        <p:nvSpPr>
          <p:cNvPr id="7" name="Text Placeholder 6"/>
          <p:cNvSpPr>
            <a:spLocks noGrp="1"/>
          </p:cNvSpPr>
          <p:nvPr>
            <p:ph sz="quarter" idx="10"/>
          </p:nvPr>
        </p:nvSpPr>
        <p:spPr/>
        <p:txBody>
          <a:bodyPr/>
          <a:lstStyle/>
          <a:p>
            <a:pPr lvl="1"/>
            <a:endParaRPr lang="en-US" dirty="0"/>
          </a:p>
          <a:p>
            <a:r>
              <a:rPr lang="en-US" dirty="0"/>
              <a:t>If any questions, contact the ETMA Service Desk!</a:t>
            </a:r>
          </a:p>
          <a:p>
            <a:pPr lvl="2">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89539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endParaRPr lang="en-GB" dirty="0"/>
          </a:p>
        </p:txBody>
      </p:sp>
      <p:sp>
        <p:nvSpPr>
          <p:cNvPr id="7" name="Text Placeholder 6"/>
          <p:cNvSpPr>
            <a:spLocks noGrp="1"/>
          </p:cNvSpPr>
          <p:nvPr>
            <p:ph sz="quarter" idx="10"/>
          </p:nvPr>
        </p:nvSpPr>
        <p:spPr>
          <a:xfrm>
            <a:off x="462847" y="873558"/>
            <a:ext cx="8119872" cy="3474150"/>
          </a:xfrm>
        </p:spPr>
        <p:txBody>
          <a:bodyPr/>
          <a:lstStyle/>
          <a:p>
            <a:pPr lvl="2"/>
            <a:r>
              <a:rPr lang="en-US" dirty="0"/>
              <a:t>All translators will need to download the desktop tools described in this procedure.</a:t>
            </a:r>
          </a:p>
          <a:p>
            <a:pPr lvl="2"/>
            <a:endParaRPr lang="en-US" sz="700" dirty="0"/>
          </a:p>
          <a:p>
            <a:pPr lvl="2"/>
            <a:r>
              <a:rPr lang="en-US" dirty="0"/>
              <a:t>These desktop tools will be used to translate the SDL TMS packages (downloaded and uploaded) from ETMA. </a:t>
            </a:r>
          </a:p>
          <a:p>
            <a:pPr marL="285750" indent="-285750">
              <a:buFont typeface="Arial" panose="020B0604020202020204" pitchFamily="34" charset="0"/>
              <a:buChar char="•"/>
            </a:pPr>
            <a:r>
              <a:rPr lang="en-US" sz="1400" b="0" dirty="0">
                <a:solidFill>
                  <a:srgbClr val="000000"/>
                </a:solidFill>
              </a:rPr>
              <a:t>SDL Trados Studio requires a license / activation code after the 30 days trial period.</a:t>
            </a:r>
          </a:p>
          <a:p>
            <a:pPr marL="455613" lvl="2" indent="-285750">
              <a:buFont typeface="Wingdings" panose="05000000000000000000" pitchFamily="2" charset="2"/>
              <a:buChar char="Ø"/>
            </a:pPr>
            <a:r>
              <a:rPr lang="en-US" sz="1200" dirty="0"/>
              <a:t>Users with an account registered with SDL will find the activation code available under the “account area”. In the case of new ETMA users, your vendor organization’s Supplier Point of Contact will distribute the required licenses. </a:t>
            </a:r>
            <a:endParaRPr lang="es-MX" sz="1400" b="0" dirty="0">
              <a:solidFill>
                <a:srgbClr val="000000"/>
              </a:solidFill>
            </a:endParaRPr>
          </a:p>
          <a:p>
            <a:endParaRPr lang="en-US" sz="700" b="0" dirty="0">
              <a:solidFill>
                <a:srgbClr val="000000"/>
              </a:solidFill>
            </a:endParaRPr>
          </a:p>
          <a:p>
            <a:pPr marL="285750" indent="-285750">
              <a:buFont typeface="Arial" panose="020B0604020202020204" pitchFamily="34" charset="0"/>
              <a:buChar char="•"/>
            </a:pPr>
            <a:endParaRPr lang="es-MX" sz="700" b="0" dirty="0">
              <a:solidFill>
                <a:srgbClr val="000000"/>
              </a:solidFill>
            </a:endParaRPr>
          </a:p>
          <a:p>
            <a:pPr marL="285750" indent="-285750">
              <a:buFont typeface="Arial" panose="020B0604020202020204" pitchFamily="34" charset="0"/>
              <a:buChar char="•"/>
            </a:pPr>
            <a:r>
              <a:rPr lang="en-US" sz="1400" b="0" dirty="0">
                <a:solidFill>
                  <a:srgbClr val="000000"/>
                </a:solidFill>
              </a:rPr>
              <a:t>Only SDL Trados Studio on its versions 2017 is supported by the ETMA Service Desk.</a:t>
            </a:r>
          </a:p>
          <a:p>
            <a:pPr lvl="2"/>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669A79-39A0-4E57-9C1D-EA30BF3DEE52}"/>
              </a:ext>
            </a:extLst>
          </p:cNvPr>
          <p:cNvPicPr>
            <a:picLocks noChangeAspect="1"/>
          </p:cNvPicPr>
          <p:nvPr/>
        </p:nvPicPr>
        <p:blipFill>
          <a:blip r:embed="rId2"/>
          <a:stretch>
            <a:fillRect/>
          </a:stretch>
        </p:blipFill>
        <p:spPr>
          <a:xfrm>
            <a:off x="2703659" y="1157351"/>
            <a:ext cx="6253305" cy="3113404"/>
          </a:xfrm>
          <a:prstGeom prst="rect">
            <a:avLst/>
          </a:prstGeom>
        </p:spPr>
      </p:pic>
      <p:sp>
        <p:nvSpPr>
          <p:cNvPr id="4" name="Content Placeholder 3"/>
          <p:cNvSpPr>
            <a:spLocks noGrp="1"/>
          </p:cNvSpPr>
          <p:nvPr>
            <p:ph sz="quarter" idx="10"/>
          </p:nvPr>
        </p:nvSpPr>
        <p:spPr>
          <a:xfrm>
            <a:off x="357105" y="1494021"/>
            <a:ext cx="3268032" cy="2440064"/>
          </a:xfrm>
        </p:spPr>
        <p:txBody>
          <a:bodyPr/>
          <a:lstStyle/>
          <a:p>
            <a:r>
              <a:rPr lang="en-US" dirty="0"/>
              <a:t>  Main components: </a:t>
            </a:r>
            <a:endParaRPr lang="en-GB" dirty="0"/>
          </a:p>
          <a:p>
            <a:pPr lvl="2"/>
            <a:r>
              <a:rPr lang="en-US" dirty="0"/>
              <a:t>SDL Trados Studio 2017</a:t>
            </a:r>
          </a:p>
          <a:p>
            <a:pPr lvl="2"/>
            <a:r>
              <a:rPr lang="en-US" dirty="0"/>
              <a:t>SDL Multiterm 2017</a:t>
            </a:r>
          </a:p>
          <a:p>
            <a:pPr lvl="2"/>
            <a:endParaRPr lang="en-US" dirty="0"/>
          </a:p>
          <a:p>
            <a:pPr marL="0" lvl="2" indent="0">
              <a:buNone/>
            </a:pPr>
            <a:r>
              <a:rPr lang="en-US" dirty="0"/>
              <a:t>Please go to “My Downloads” </a:t>
            </a:r>
          </a:p>
          <a:p>
            <a:pPr marL="0" lvl="2" indent="0">
              <a:buNone/>
            </a:pPr>
            <a:r>
              <a:rPr lang="en-US" dirty="0"/>
              <a:t>in ETMA to download the </a:t>
            </a:r>
          </a:p>
          <a:p>
            <a:pPr marL="0" lvl="2" indent="0">
              <a:buNone/>
            </a:pPr>
            <a:r>
              <a:rPr lang="en-US" dirty="0"/>
              <a:t>latest software</a:t>
            </a:r>
          </a:p>
          <a:p>
            <a:pPr lvl="2"/>
            <a:endParaRPr lang="en-US" dirty="0"/>
          </a:p>
        </p:txBody>
      </p:sp>
      <p:sp>
        <p:nvSpPr>
          <p:cNvPr id="14" name="Title 1"/>
          <p:cNvSpPr>
            <a:spLocks noGrp="1"/>
          </p:cNvSpPr>
          <p:nvPr>
            <p:ph type="title"/>
          </p:nvPr>
        </p:nvSpPr>
        <p:spPr>
          <a:xfrm>
            <a:off x="263238" y="0"/>
            <a:ext cx="8693726" cy="429768"/>
          </a:xfrm>
        </p:spPr>
        <p:txBody>
          <a:bodyPr/>
          <a:lstStyle/>
          <a:p>
            <a:pPr algn="ctr"/>
            <a:r>
              <a:rPr lang="en-US" dirty="0"/>
              <a:t>Current versions of desktop software available in ETMA. </a:t>
            </a:r>
          </a:p>
        </p:txBody>
      </p:sp>
      <p:sp>
        <p:nvSpPr>
          <p:cNvPr id="2" name="Oval 1"/>
          <p:cNvSpPr/>
          <p:nvPr/>
        </p:nvSpPr>
        <p:spPr>
          <a:xfrm>
            <a:off x="3529013" y="3934085"/>
            <a:ext cx="1507331" cy="16698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0" name="Oval 9">
            <a:extLst>
              <a:ext uri="{FF2B5EF4-FFF2-40B4-BE49-F238E27FC236}">
                <a16:creationId xmlns:a16="http://schemas.microsoft.com/office/drawing/2014/main" id="{38304E9E-18D0-49A7-8C18-995CDE8C8E4D}"/>
              </a:ext>
            </a:extLst>
          </p:cNvPr>
          <p:cNvSpPr/>
          <p:nvPr/>
        </p:nvSpPr>
        <p:spPr>
          <a:xfrm>
            <a:off x="3529013" y="3403306"/>
            <a:ext cx="1507331" cy="166987"/>
          </a:xfrm>
          <a:prstGeom prst="ellipse">
            <a:avLst/>
          </a:prstGeom>
          <a:noFill/>
          <a:ln w="25400">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3070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Installation Procedure Outline</a:t>
            </a:r>
            <a:endParaRPr lang="en-GB" dirty="0"/>
          </a:p>
        </p:txBody>
      </p:sp>
      <p:sp>
        <p:nvSpPr>
          <p:cNvPr id="7" name="Text Placeholder 6"/>
          <p:cNvSpPr>
            <a:spLocks noGrp="1"/>
          </p:cNvSpPr>
          <p:nvPr>
            <p:ph sz="quarter" idx="10"/>
          </p:nvPr>
        </p:nvSpPr>
        <p:spPr/>
        <p:txBody>
          <a:bodyPr/>
          <a:lstStyle/>
          <a:p>
            <a:pPr lvl="1"/>
            <a:endParaRPr lang="en-US" dirty="0"/>
          </a:p>
          <a:p>
            <a:pPr lvl="2"/>
            <a:r>
              <a:rPr lang="en-US" dirty="0"/>
              <a:t>The following software installers will need to be run, in this order.</a:t>
            </a:r>
          </a:p>
          <a:p>
            <a:pPr lvl="3"/>
            <a:r>
              <a:rPr lang="en-US" dirty="0"/>
              <a:t>SDL Trados Studio 2017</a:t>
            </a:r>
          </a:p>
          <a:p>
            <a:pPr lvl="3"/>
            <a:r>
              <a:rPr lang="en-US" dirty="0"/>
              <a:t>SDL Multiterm 2017</a:t>
            </a:r>
          </a:p>
          <a:p>
            <a:pPr lvl="3">
              <a:buNone/>
            </a:pPr>
            <a:endParaRPr lang="en-US" dirty="0"/>
          </a:p>
          <a:p>
            <a:pPr marL="0" lvl="2" indent="0">
              <a:buNone/>
            </a:pPr>
            <a:endParaRPr lang="en-US" dirty="0"/>
          </a:p>
          <a:p>
            <a:pPr lvl="3">
              <a:buNone/>
            </a:pPr>
            <a:endParaRPr lang="en-US" dirty="0"/>
          </a:p>
        </p:txBody>
      </p:sp>
    </p:spTree>
    <p:extLst>
      <p:ext uri="{BB962C8B-B14F-4D97-AF65-F5344CB8AC3E}">
        <p14:creationId xmlns:p14="http://schemas.microsoft.com/office/powerpoint/2010/main" val="3765176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Installing SDL Trados Studio 2017</a:t>
            </a:r>
            <a:br>
              <a:rPr lang="en-US" dirty="0"/>
            </a:br>
            <a:endParaRPr lang="en-US" dirty="0"/>
          </a:p>
        </p:txBody>
      </p:sp>
    </p:spTree>
    <p:extLst>
      <p:ext uri="{BB962C8B-B14F-4D97-AF65-F5344CB8AC3E}">
        <p14:creationId xmlns:p14="http://schemas.microsoft.com/office/powerpoint/2010/main" val="289424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81C66-9110-494A-B297-119492628385}"/>
              </a:ext>
            </a:extLst>
          </p:cNvPr>
          <p:cNvPicPr>
            <a:picLocks noChangeAspect="1"/>
          </p:cNvPicPr>
          <p:nvPr/>
        </p:nvPicPr>
        <p:blipFill>
          <a:blip r:embed="rId2"/>
          <a:stretch>
            <a:fillRect/>
          </a:stretch>
        </p:blipFill>
        <p:spPr>
          <a:xfrm>
            <a:off x="3664744" y="1084545"/>
            <a:ext cx="5286375" cy="2974409"/>
          </a:xfrm>
          <a:prstGeom prst="rect">
            <a:avLst/>
          </a:prstGeom>
        </p:spPr>
      </p:pic>
      <p:sp>
        <p:nvSpPr>
          <p:cNvPr id="2" name="Title 1"/>
          <p:cNvSpPr>
            <a:spLocks noGrp="1"/>
          </p:cNvSpPr>
          <p:nvPr>
            <p:ph type="title"/>
          </p:nvPr>
        </p:nvSpPr>
        <p:spPr/>
        <p:txBody>
          <a:bodyPr/>
          <a:lstStyle/>
          <a:p>
            <a:r>
              <a:rPr lang="en-US" dirty="0"/>
              <a:t>Installing SDL Trados Studio 2017</a:t>
            </a:r>
          </a:p>
        </p:txBody>
      </p:sp>
      <p:sp>
        <p:nvSpPr>
          <p:cNvPr id="4" name="Content Placeholder 3"/>
          <p:cNvSpPr>
            <a:spLocks noGrp="1"/>
          </p:cNvSpPr>
          <p:nvPr>
            <p:ph sz="quarter" idx="10"/>
          </p:nvPr>
        </p:nvSpPr>
        <p:spPr>
          <a:xfrm>
            <a:off x="120834" y="1084544"/>
            <a:ext cx="3436754" cy="2974409"/>
          </a:xfrm>
        </p:spPr>
        <p:txBody>
          <a:bodyPr/>
          <a:lstStyle/>
          <a:p>
            <a:pPr lvl="1" algn="just"/>
            <a:endParaRPr lang="en-US" dirty="0"/>
          </a:p>
          <a:p>
            <a:pPr lvl="2" algn="just"/>
            <a:r>
              <a:rPr lang="en-US" dirty="0"/>
              <a:t>Log into ETMA, go to “My Downloads”,</a:t>
            </a:r>
          </a:p>
          <a:p>
            <a:pPr marL="0" lvl="2" indent="0" algn="just">
              <a:buNone/>
            </a:pPr>
            <a:r>
              <a:rPr lang="en-US" dirty="0"/>
              <a:t> then in the “System Downloads” area, </a:t>
            </a:r>
          </a:p>
          <a:p>
            <a:pPr marL="0" lvl="2" indent="0" algn="just">
              <a:buNone/>
            </a:pPr>
            <a:r>
              <a:rPr lang="en-US" dirty="0"/>
              <a:t>click on “</a:t>
            </a:r>
            <a:r>
              <a:rPr lang="es-MX" dirty="0"/>
              <a:t>SDLTradosStudio2017_SR1_6278.exe</a:t>
            </a:r>
            <a:r>
              <a:rPr lang="en-US" dirty="0"/>
              <a:t>”</a:t>
            </a:r>
          </a:p>
          <a:p>
            <a:pPr marL="0" lvl="2" indent="0" algn="just">
              <a:buNone/>
            </a:pPr>
            <a:endParaRPr lang="es-MX" dirty="0"/>
          </a:p>
          <a:p>
            <a:pPr lvl="2" algn="just"/>
            <a:r>
              <a:rPr lang="en-US" dirty="0"/>
              <a:t>Click on “Save” then “Run”.  The installer for SDL Trados Studio 2017 should  install this software.</a:t>
            </a:r>
          </a:p>
          <a:p>
            <a:pPr lvl="2" algn="just"/>
            <a:endParaRPr lang="es-MX" dirty="0"/>
          </a:p>
          <a:p>
            <a:pPr marL="0" lvl="2" indent="0" algn="just">
              <a:buNone/>
            </a:pPr>
            <a:endParaRPr lang="en-US" dirty="0"/>
          </a:p>
        </p:txBody>
      </p:sp>
      <p:sp>
        <p:nvSpPr>
          <p:cNvPr id="3" name="Oval 2"/>
          <p:cNvSpPr/>
          <p:nvPr/>
        </p:nvSpPr>
        <p:spPr>
          <a:xfrm>
            <a:off x="4468626" y="3712996"/>
            <a:ext cx="1181819" cy="194013"/>
          </a:xfrm>
          <a:prstGeom prst="ellipse">
            <a:avLst/>
          </a:prstGeom>
          <a:noFill/>
          <a:ln w="22225">
            <a:solidFill>
              <a:srgbClr val="0096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46612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0" name="Bent Arrow 9"/>
          <p:cNvSpPr/>
          <p:nvPr/>
        </p:nvSpPr>
        <p:spPr>
          <a:xfrm flipV="1">
            <a:off x="2720195" y="1736784"/>
            <a:ext cx="1135811" cy="368061"/>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An initial agreement will appear; click “Accept” to continue</a:t>
            </a:r>
          </a:p>
          <a:p>
            <a:pPr marL="0" lvl="2" indent="0">
              <a:buNone/>
            </a:pPr>
            <a:endParaRPr lang="en-US" dirty="0"/>
          </a:p>
        </p:txBody>
      </p:sp>
      <p:pic>
        <p:nvPicPr>
          <p:cNvPr id="3" name="Picture 2">
            <a:extLst>
              <a:ext uri="{FF2B5EF4-FFF2-40B4-BE49-F238E27FC236}">
                <a16:creationId xmlns:a16="http://schemas.microsoft.com/office/drawing/2014/main" id="{A80D31DC-7136-4FA7-97F7-0D4D4BF0DCE0}"/>
              </a:ext>
            </a:extLst>
          </p:cNvPr>
          <p:cNvPicPr>
            <a:picLocks noChangeAspect="1"/>
          </p:cNvPicPr>
          <p:nvPr/>
        </p:nvPicPr>
        <p:blipFill>
          <a:blip r:embed="rId2"/>
          <a:stretch>
            <a:fillRect/>
          </a:stretch>
        </p:blipFill>
        <p:spPr>
          <a:xfrm>
            <a:off x="4398592" y="1047750"/>
            <a:ext cx="4131046" cy="3048000"/>
          </a:xfrm>
          <a:prstGeom prst="rect">
            <a:avLst/>
          </a:prstGeom>
        </p:spPr>
      </p:pic>
    </p:spTree>
    <p:extLst>
      <p:ext uri="{BB962C8B-B14F-4D97-AF65-F5344CB8AC3E}">
        <p14:creationId xmlns:p14="http://schemas.microsoft.com/office/powerpoint/2010/main" val="24661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SDL Trados Studio 2017</a:t>
            </a:r>
          </a:p>
        </p:txBody>
      </p:sp>
      <p:sp>
        <p:nvSpPr>
          <p:cNvPr id="13" name="Bent Arrow 12"/>
          <p:cNvSpPr/>
          <p:nvPr/>
        </p:nvSpPr>
        <p:spPr>
          <a:xfrm flipV="1">
            <a:off x="2753259" y="1617455"/>
            <a:ext cx="930215" cy="392502"/>
          </a:xfrm>
          <a:prstGeom prst="bentArrow">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Content Placeholder 3"/>
          <p:cNvSpPr>
            <a:spLocks noGrp="1"/>
          </p:cNvSpPr>
          <p:nvPr>
            <p:ph sz="quarter" idx="10"/>
          </p:nvPr>
        </p:nvSpPr>
        <p:spPr>
          <a:xfrm>
            <a:off x="458699" y="897147"/>
            <a:ext cx="3001930" cy="2156364"/>
          </a:xfrm>
        </p:spPr>
        <p:txBody>
          <a:bodyPr/>
          <a:lstStyle/>
          <a:p>
            <a:pPr lvl="1"/>
            <a:endParaRPr lang="en-US" dirty="0"/>
          </a:p>
          <a:p>
            <a:pPr lvl="2"/>
            <a:r>
              <a:rPr lang="en-US" dirty="0"/>
              <a:t>Select the “Destination Folder” and click “Next” to continue.</a:t>
            </a:r>
          </a:p>
        </p:txBody>
      </p:sp>
      <p:pic>
        <p:nvPicPr>
          <p:cNvPr id="3" name="Picture 2">
            <a:extLst>
              <a:ext uri="{FF2B5EF4-FFF2-40B4-BE49-F238E27FC236}">
                <a16:creationId xmlns:a16="http://schemas.microsoft.com/office/drawing/2014/main" id="{2991108E-D831-45E7-A807-E96F64D71B2E}"/>
              </a:ext>
            </a:extLst>
          </p:cNvPr>
          <p:cNvPicPr>
            <a:picLocks noChangeAspect="1"/>
          </p:cNvPicPr>
          <p:nvPr/>
        </p:nvPicPr>
        <p:blipFill>
          <a:blip r:embed="rId2"/>
          <a:stretch>
            <a:fillRect/>
          </a:stretch>
        </p:blipFill>
        <p:spPr>
          <a:xfrm>
            <a:off x="4199921" y="811606"/>
            <a:ext cx="4485380" cy="3353555"/>
          </a:xfrm>
          <a:prstGeom prst="rect">
            <a:avLst/>
          </a:prstGeom>
        </p:spPr>
      </p:pic>
    </p:spTree>
    <p:extLst>
      <p:ext uri="{BB962C8B-B14F-4D97-AF65-F5344CB8AC3E}">
        <p14:creationId xmlns:p14="http://schemas.microsoft.com/office/powerpoint/2010/main" val="3912574318"/>
      </p:ext>
    </p:extLst>
  </p:cSld>
  <p:clrMapOvr>
    <a:masterClrMapping/>
  </p:clrMapOvr>
</p:sld>
</file>

<file path=ppt/theme/theme1.xml><?xml version="1.0" encoding="utf-8"?>
<a:theme xmlns:a="http://schemas.openxmlformats.org/drawingml/2006/main" name="Title with content">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74AC56186F70469239434022C763C8" ma:contentTypeVersion="0" ma:contentTypeDescription="Create a new document." ma:contentTypeScope="" ma:versionID="fbe5a4a8a76f3ee7485947c0add8758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73D9A9D-9E51-4B22-B724-7563E3121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D82D410-482A-47BF-8EBE-993235692B60}">
  <ds:schemaRefs>
    <ds:schemaRef ds:uri="http://schemas.microsoft.com/sharepoint/v3/contenttype/forms"/>
  </ds:schemaRefs>
</ds:datastoreItem>
</file>

<file path=customXml/itemProps3.xml><?xml version="1.0" encoding="utf-8"?>
<ds:datastoreItem xmlns:ds="http://schemas.openxmlformats.org/officeDocument/2006/customXml" ds:itemID="{585E9BAF-C015-46A0-9C28-CA8B25AC5638}">
  <ds:schemaRef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35824</TotalTime>
  <Words>613</Words>
  <Application>Microsoft Office PowerPoint</Application>
  <PresentationFormat>On-screen Show (16:9)</PresentationFormat>
  <Paragraphs>107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HP Simplified</vt:lpstr>
      <vt:lpstr>Lucida Grande</vt:lpstr>
      <vt:lpstr>Arial</vt:lpstr>
      <vt:lpstr>Title with content</vt:lpstr>
      <vt:lpstr>Process to Download ETMA Software</vt:lpstr>
      <vt:lpstr>Contents of Slide set</vt:lpstr>
      <vt:lpstr>Background</vt:lpstr>
      <vt:lpstr>Current versions of desktop software available in ETMA. </vt:lpstr>
      <vt:lpstr>Installation Procedure Outline</vt:lpstr>
      <vt:lpstr>Installing SDL Trados Studio 2017 </vt:lpstr>
      <vt:lpstr>Installing SDL Trados Studio 2017</vt:lpstr>
      <vt:lpstr>Installing SDL Trados Studio 2017</vt:lpstr>
      <vt:lpstr>Installing SDL Trados Studio 2017</vt:lpstr>
      <vt:lpstr>Installing SDL Trados Studio 2017</vt:lpstr>
      <vt:lpstr>Installing SDL Trados Studio 2017</vt:lpstr>
      <vt:lpstr>Installing SDL Trados Studio 2017</vt:lpstr>
      <vt:lpstr>Installing SDL Trados Studio 2017</vt:lpstr>
      <vt:lpstr>Installing Multiterm 2017 </vt:lpstr>
      <vt:lpstr>Installing Multiterm 2017</vt:lpstr>
      <vt:lpstr>Installing Multiterm 2017</vt:lpstr>
      <vt:lpstr>Installing Multiterm 2017</vt:lpstr>
      <vt:lpstr>Installing Multiterm 2017</vt:lpstr>
      <vt:lpstr>Installing Multiterm 2017</vt:lpstr>
      <vt:lpstr>Installing Multiterm 2017</vt:lpstr>
      <vt:lpstr>Installing Multiterm 2017</vt:lpstr>
      <vt:lpstr>Installing Multiterm 2017</vt:lpstr>
      <vt:lpstr>Any Questions?</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Oswaldo (Globalization and Translation Management)</dc:creator>
  <cp:lastModifiedBy>Radulescu, Ramona</cp:lastModifiedBy>
  <cp:revision>1097</cp:revision>
  <cp:lastPrinted>2012-04-13T15:38:33Z</cp:lastPrinted>
  <dcterms:created xsi:type="dcterms:W3CDTF">2012-04-18T19:31:44Z</dcterms:created>
  <dcterms:modified xsi:type="dcterms:W3CDTF">2024-03-13T17:58:40Z</dcterms:modified>
</cp:coreProperties>
</file>