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804" r:id="rId4"/>
  </p:sldMasterIdLst>
  <p:notesMasterIdLst>
    <p:notesMasterId r:id="rId26"/>
  </p:notesMasterIdLst>
  <p:handoutMasterIdLst>
    <p:handoutMasterId r:id="rId27"/>
  </p:handoutMasterIdLst>
  <p:sldIdLst>
    <p:sldId id="568" r:id="rId5"/>
    <p:sldId id="570" r:id="rId6"/>
    <p:sldId id="586" r:id="rId7"/>
    <p:sldId id="571" r:id="rId8"/>
    <p:sldId id="572" r:id="rId9"/>
    <p:sldId id="573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66" r:id="rId18"/>
    <p:sldId id="582" r:id="rId19"/>
    <p:sldId id="583" r:id="rId20"/>
    <p:sldId id="584" r:id="rId21"/>
    <p:sldId id="585" r:id="rId22"/>
    <p:sldId id="532" r:id="rId23"/>
    <p:sldId id="432" r:id="rId24"/>
    <p:sldId id="565" r:id="rId25"/>
  </p:sldIdLst>
  <p:sldSz cx="9144000" cy="5143500" type="screen16x9"/>
  <p:notesSz cx="6858000" cy="9144000"/>
  <p:embeddedFontLst>
    <p:embeddedFont>
      <p:font typeface="Futura Bk" panose="020B0604020202020204" charset="0"/>
      <p:regular r:id="rId28"/>
      <p:bold r:id="rId29"/>
      <p:italic r:id="rId30"/>
    </p:embeddedFont>
    <p:embeddedFont>
      <p:font typeface="Futura Hv" panose="020B0604020202020204" charset="0"/>
      <p:regular r:id="rId31"/>
    </p:embeddedFont>
    <p:embeddedFont>
      <p:font typeface="HP Simplified" panose="020B0604020202020204" charset="0"/>
      <p:regular r:id="rId32"/>
      <p:bold r:id="rId33"/>
      <p:italic r:id="rId34"/>
      <p:boldItalic r:id="rId3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orient="horz" pos="743">
          <p15:clr>
            <a:srgbClr val="A4A3A4"/>
          </p15:clr>
        </p15:guide>
        <p15:guide id="3" orient="horz" pos="893">
          <p15:clr>
            <a:srgbClr val="A4A3A4"/>
          </p15:clr>
        </p15:guide>
        <p15:guide id="4" orient="horz" pos="438">
          <p15:clr>
            <a:srgbClr val="A4A3A4"/>
          </p15:clr>
        </p15:guide>
        <p15:guide id="5" orient="horz" pos="1671">
          <p15:clr>
            <a:srgbClr val="A4A3A4"/>
          </p15:clr>
        </p15:guide>
        <p15:guide id="6" orient="horz" pos="2236">
          <p15:clr>
            <a:srgbClr val="A4A3A4"/>
          </p15:clr>
        </p15:guide>
        <p15:guide id="7" orient="horz" pos="146">
          <p15:clr>
            <a:srgbClr val="A4A3A4"/>
          </p15:clr>
        </p15:guide>
        <p15:guide id="8" orient="horz" pos="2443">
          <p15:clr>
            <a:srgbClr val="A4A3A4"/>
          </p15:clr>
        </p15:guide>
        <p15:guide id="9" pos="1794">
          <p15:clr>
            <a:srgbClr val="A4A3A4"/>
          </p15:clr>
        </p15:guide>
        <p15:guide id="10" pos="2736">
          <p15:clr>
            <a:srgbClr val="A4A3A4"/>
          </p15:clr>
        </p15:guide>
        <p15:guide id="11" pos="202">
          <p15:clr>
            <a:srgbClr val="A4A3A4"/>
          </p15:clr>
        </p15:guide>
        <p15:guide id="12" pos="5322">
          <p15:clr>
            <a:srgbClr val="A4A3A4"/>
          </p15:clr>
        </p15:guide>
        <p15:guide id="13" pos="5625">
          <p15:clr>
            <a:srgbClr val="A4A3A4"/>
          </p15:clr>
        </p15:guide>
        <p15:guide id="14" pos="2878">
          <p15:clr>
            <a:srgbClr val="A4A3A4"/>
          </p15:clr>
        </p15:guide>
        <p15:guide id="15" pos="3555">
          <p15:clr>
            <a:srgbClr val="A4A3A4"/>
          </p15:clr>
        </p15:guide>
        <p15:guide id="16" pos="1965">
          <p15:clr>
            <a:srgbClr val="A4A3A4"/>
          </p15:clr>
        </p15:guide>
        <p15:guide id="17" pos="37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B8BB"/>
    <a:srgbClr val="E5E8E8"/>
    <a:srgbClr val="822980"/>
    <a:srgbClr val="B9B9BB"/>
    <a:srgbClr val="B6B8BB"/>
    <a:srgbClr val="87898B"/>
    <a:srgbClr val="CCCCCC"/>
    <a:srgbClr val="99999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88727" autoAdjust="0"/>
  </p:normalViewPr>
  <p:slideViewPr>
    <p:cSldViewPr snapToGrid="0">
      <p:cViewPr varScale="1">
        <p:scale>
          <a:sx n="62" d="100"/>
          <a:sy n="62" d="100"/>
        </p:scale>
        <p:origin x="270" y="66"/>
      </p:cViewPr>
      <p:guideLst>
        <p:guide orient="horz" pos="3083"/>
        <p:guide orient="horz" pos="743"/>
        <p:guide orient="horz" pos="893"/>
        <p:guide orient="horz" pos="438"/>
        <p:guide orient="horz" pos="1671"/>
        <p:guide orient="horz" pos="2236"/>
        <p:guide orient="horz" pos="146"/>
        <p:guide orient="horz" pos="2443"/>
        <p:guide pos="1794"/>
        <p:guide pos="2736"/>
        <p:guide pos="202"/>
        <p:guide pos="5322"/>
        <p:guide pos="5625"/>
        <p:guide pos="2878"/>
        <p:guide pos="3555"/>
        <p:guide pos="1965"/>
        <p:guide pos="3723"/>
      </p:guideLst>
    </p:cSldViewPr>
  </p:slideViewPr>
  <p:outlineViewPr>
    <p:cViewPr>
      <p:scale>
        <a:sx n="33" d="100"/>
        <a:sy n="33" d="100"/>
      </p:scale>
      <p:origin x="0" y="19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3/13/2024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3/13/2024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509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SC: Structured and Semi-structured content (example product data sheets and user documentation)</a:t>
            </a:r>
            <a:r>
              <a:rPr lang="en-US" dirty="0"/>
              <a:t> 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UDC: Unstructured descriptive content (example Marketing campaign)</a:t>
            </a:r>
            <a:r>
              <a:rPr lang="en-US" dirty="0"/>
              <a:t> 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TC: Technical  step by step content (example professionally written support knowledge) </a:t>
            </a:r>
            <a:r>
              <a:rPr lang="en-US" dirty="0"/>
              <a:t> 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USM: Unstructured social media content, customer feedback, (unprofessionally written)</a:t>
            </a:r>
            <a:r>
              <a:rPr lang="en-US" dirty="0"/>
              <a:t> 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S/UI:  Software strings and user interface strings</a:t>
            </a:r>
            <a:r>
              <a:rPr lang="en-US" dirty="0"/>
              <a:t> 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LD:  Legal documentation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sz="1000" dirty="0"/>
              <a:t>Translation (or Final</a:t>
            </a:r>
            <a:r>
              <a:rPr lang="en-US" sz="1000" baseline="0" dirty="0"/>
              <a:t> translated content) delivered must be:</a:t>
            </a:r>
            <a:endParaRPr lang="en-US" sz="1000" dirty="0"/>
          </a:p>
          <a:p>
            <a:pPr lvl="1">
              <a:buFont typeface="Arial" pitchFamily="34" charset="0"/>
              <a:buChar char="•"/>
            </a:pPr>
            <a:r>
              <a:rPr lang="en-US" sz="1000" dirty="0"/>
              <a:t> Highest quality.</a:t>
            </a:r>
          </a:p>
          <a:p>
            <a:pPr lvl="1">
              <a:buFont typeface="Arial" pitchFamily="34" charset="0"/>
              <a:buChar char="•"/>
            </a:pPr>
            <a:r>
              <a:rPr lang="en-US" sz="1000" dirty="0"/>
              <a:t> Ready to be published.</a:t>
            </a:r>
          </a:p>
          <a:p>
            <a:pPr lvl="1">
              <a:buFont typeface="Arial" pitchFamily="34" charset="0"/>
              <a:buChar char="•"/>
            </a:pPr>
            <a:endParaRPr lang="en-US" sz="1200" dirty="0"/>
          </a:p>
          <a:p>
            <a:pPr lvl="0">
              <a:buFont typeface="Arial" pitchFamily="34" charset="0"/>
              <a:buNone/>
            </a:pPr>
            <a:r>
              <a:rPr lang="en-US" sz="1200" dirty="0"/>
              <a:t>Computer</a:t>
            </a:r>
            <a:r>
              <a:rPr lang="en-US" sz="1200" baseline="0" dirty="0"/>
              <a:t>-Assisted Translation relies on technologies such as Translation Memory (</a:t>
            </a:r>
            <a:r>
              <a:rPr lang="en-US" sz="1200" b="1" baseline="0" dirty="0"/>
              <a:t>TM</a:t>
            </a:r>
            <a:r>
              <a:rPr lang="en-US" sz="1200" baseline="0" dirty="0"/>
              <a:t>) leverage, Machine Translation (</a:t>
            </a:r>
            <a:r>
              <a:rPr lang="en-US" sz="1200" b="1" baseline="0" dirty="0"/>
              <a:t>MT</a:t>
            </a:r>
            <a:r>
              <a:rPr lang="en-US" sz="1200" baseline="0" dirty="0"/>
              <a:t>), etc… to reduce effort required from the Translation Supplier to translate content.</a:t>
            </a:r>
          </a:p>
          <a:p>
            <a:pPr lvl="0">
              <a:buFont typeface="Arial" pitchFamily="34" charset="0"/>
              <a:buNone/>
            </a:pPr>
            <a:endParaRPr lang="en-US" sz="1200" dirty="0"/>
          </a:p>
          <a:p>
            <a:pPr lvl="0">
              <a:buFont typeface="Arial" pitchFamily="34" charset="0"/>
              <a:buNone/>
            </a:pPr>
            <a:r>
              <a:rPr lang="en-US" sz="1200" dirty="0"/>
              <a:t>Translation</a:t>
            </a:r>
            <a:r>
              <a:rPr lang="en-US" sz="1200" baseline="0" dirty="0"/>
              <a:t> cost varies from Full rate (“manual” translation case) to discounted rates (CA Translation case).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principle for both TM leverage and MT: </a:t>
            </a:r>
          </a:p>
          <a:p>
            <a:r>
              <a:rPr lang="en-US" dirty="0"/>
              <a:t>	By generating/proposing</a:t>
            </a:r>
            <a:r>
              <a:rPr lang="en-US" baseline="0" dirty="0"/>
              <a:t> a “pre-translation” to the Translation supplier (= “raw MT” in the case of MT technology; = TM leveraged segment in the case of TM technology), the effort spent to get to the final translation/translated content is reduced.</a:t>
            </a:r>
          </a:p>
          <a:p>
            <a:endParaRPr lang="en-US" dirty="0"/>
          </a:p>
          <a:p>
            <a:r>
              <a:rPr lang="en-US" dirty="0"/>
              <a:t>In</a:t>
            </a:r>
            <a:r>
              <a:rPr lang="en-US" baseline="0" dirty="0"/>
              <a:t> ETMA, both technologies/processes are combined: TM leverage on fuzzy matches segments, MT on ‘ New words’ = ‘ No match’  segments.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</a:t>
            </a:r>
            <a:r>
              <a:rPr lang="en-US" baseline="0" dirty="0"/>
              <a:t> relying on professional translators with </a:t>
            </a:r>
            <a:r>
              <a:rPr lang="en-US" b="1" baseline="0" dirty="0"/>
              <a:t>experience</a:t>
            </a:r>
            <a:r>
              <a:rPr lang="en-US" baseline="0" dirty="0"/>
              <a:t> in Post-editing, the quality of the final translation must stay at the highest level, similar to existing quality levels delivered through the “classical” ETMA-TM leverage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possible</a:t>
            </a:r>
            <a:r>
              <a:rPr lang="en-US" baseline="0" dirty="0"/>
              <a:t> </a:t>
            </a:r>
            <a:r>
              <a:rPr lang="en-US" dirty="0"/>
              <a:t>under</a:t>
            </a:r>
            <a:r>
              <a:rPr lang="en-US" baseline="0" dirty="0"/>
              <a:t> some specific and strict conditions to publish directly raw MT or have it review by HP In-country reviewers (no more Translation supplier involvement).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Raw MT = Translation</a:t>
            </a:r>
            <a:r>
              <a:rPr lang="en-US" baseline="0" dirty="0"/>
              <a:t> generated by MT engine (no post-editing yet)</a:t>
            </a:r>
          </a:p>
          <a:p>
            <a:endParaRPr lang="en-US" baseline="0" dirty="0"/>
          </a:p>
          <a:p>
            <a:r>
              <a:rPr lang="en-US" dirty="0"/>
              <a:t>The quality of the</a:t>
            </a:r>
            <a:r>
              <a:rPr lang="en-US" baseline="0" dirty="0"/>
              <a:t> raw MT depends on: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 MT engine training data quality and volume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 Language pair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 Quality of the source content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/>
              <a:t> Content-type</a:t>
            </a:r>
          </a:p>
          <a:p>
            <a:endParaRPr lang="en-US" baseline="0" dirty="0"/>
          </a:p>
          <a:p>
            <a:r>
              <a:rPr lang="en-US" baseline="0" dirty="0"/>
              <a:t>Depending on raw MT quality, post-editing will require more or less effort from the Translation supplier.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 descr="HP_Blu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rgbClr val="B9B8BB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2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9039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9039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9039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Lin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470" y="270148"/>
            <a:ext cx="8488680" cy="392415"/>
          </a:xfrm>
        </p:spPr>
        <p:txBody>
          <a:bodyPr>
            <a:sp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1200" y="1483200"/>
            <a:ext cx="8488950" cy="2884013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Lin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470" y="660169"/>
            <a:ext cx="8488680" cy="37702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lnSpc>
                <a:spcPts val="3000"/>
              </a:lnSpc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470" y="270148"/>
            <a:ext cx="8488680" cy="392415"/>
          </a:xfrm>
        </p:spPr>
        <p:txBody>
          <a:bodyPr>
            <a:sp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027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ue 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8328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2033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accent5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8117904" cy="3219768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1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0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8613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5864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861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30200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>
                <a:solidFill>
                  <a:srgbClr val="B9B8BB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30" r:id="rId2"/>
    <p:sldLayoutId id="2147483819" r:id="rId3"/>
    <p:sldLayoutId id="2147483834" r:id="rId4"/>
    <p:sldLayoutId id="2147483833" r:id="rId5"/>
    <p:sldLayoutId id="2147483837" r:id="rId6"/>
    <p:sldLayoutId id="2147483818" r:id="rId7"/>
    <p:sldLayoutId id="2147483809" r:id="rId8"/>
    <p:sldLayoutId id="2147483823" r:id="rId9"/>
    <p:sldLayoutId id="2147483824" r:id="rId10"/>
    <p:sldLayoutId id="2147483825" r:id="rId11"/>
    <p:sldLayoutId id="2147483839" r:id="rId12"/>
    <p:sldLayoutId id="2147483840" r:id="rId13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chemeClr val="accent1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Lucida Grande"/>
        <a:buChar char="−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MT at HP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Machine translation and HP’s language services</a:t>
            </a:r>
          </a:p>
          <a:p>
            <a:r>
              <a:rPr lang="en-US" b="0" dirty="0"/>
              <a:t>François Richard, May 9</a:t>
            </a:r>
            <a:r>
              <a:rPr lang="en-US" b="0" baseline="30000" dirty="0"/>
              <a:t>th</a:t>
            </a:r>
            <a:r>
              <a:rPr lang="en-US" b="0" dirty="0"/>
              <a:t>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RRI\Documents\!MT\!SDL LW\Documentation\PEMT\trans-mal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176996" y="1449976"/>
            <a:ext cx="561866" cy="543741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171" y="261258"/>
            <a:ext cx="7022919" cy="384721"/>
          </a:xfrm>
        </p:spPr>
        <p:txBody>
          <a:bodyPr/>
          <a:lstStyle/>
          <a:p>
            <a:r>
              <a:rPr lang="en-US" dirty="0"/>
              <a:t>Raw MT publication: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4900" y="4340589"/>
            <a:ext cx="106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FC5"/>
                </a:solidFill>
              </a:rPr>
              <a:t>Source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36806" y="1227912"/>
            <a:ext cx="1512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Publication</a:t>
            </a:r>
          </a:p>
        </p:txBody>
      </p:sp>
      <p:sp>
        <p:nvSpPr>
          <p:cNvPr id="45" name="Down Arrow 44"/>
          <p:cNvSpPr/>
          <p:nvPr/>
        </p:nvSpPr>
        <p:spPr>
          <a:xfrm rot="10800000">
            <a:off x="3788228" y="2140821"/>
            <a:ext cx="391886" cy="2338249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2">
                  <a:lumMod val="85000"/>
                </a:schemeClr>
              </a:solidFill>
              <a:latin typeface="Futura Bk"/>
              <a:cs typeface="Futura Bk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04009" y="4557992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9302" y="3200400"/>
            <a:ext cx="2325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 0.015 USD / word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2625635" y="1358537"/>
            <a:ext cx="2338251" cy="0"/>
          </a:xfrm>
          <a:prstGeom prst="line">
            <a:avLst/>
          </a:prstGeom>
          <a:ln w="88900" cmpd="sng">
            <a:solidFill>
              <a:srgbClr val="92D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Down Arrow 74"/>
          <p:cNvSpPr/>
          <p:nvPr/>
        </p:nvSpPr>
        <p:spPr>
          <a:xfrm rot="10800000" flipH="1">
            <a:off x="3866604" y="1463040"/>
            <a:ext cx="248195" cy="457196"/>
          </a:xfrm>
          <a:prstGeom prst="downArrow">
            <a:avLst/>
          </a:prstGeom>
          <a:solidFill>
            <a:srgbClr val="92D050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2608217" y="2033450"/>
            <a:ext cx="2338251" cy="0"/>
          </a:xfrm>
          <a:prstGeom prst="line">
            <a:avLst/>
          </a:prstGeom>
          <a:ln w="88900" cmpd="sng">
            <a:solidFill>
              <a:srgbClr val="FFC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566160" y="2756262"/>
            <a:ext cx="914399" cy="338554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MT</a:t>
            </a:r>
          </a:p>
        </p:txBody>
      </p:sp>
      <p:grpSp>
        <p:nvGrpSpPr>
          <p:cNvPr id="2" name="Group 39"/>
          <p:cNvGrpSpPr/>
          <p:nvPr/>
        </p:nvGrpSpPr>
        <p:grpSpPr>
          <a:xfrm>
            <a:off x="3048702" y="2955230"/>
            <a:ext cx="743446" cy="847481"/>
            <a:chOff x="1520349" y="3033608"/>
            <a:chExt cx="743446" cy="847481"/>
          </a:xfrm>
        </p:grpSpPr>
        <p:pic>
          <p:nvPicPr>
            <p:cNvPr id="57" name="Picture 2" descr="C:\Users\FRRI\Documents\!MT\!SDL LW\Documentation\PEMT\server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20349" y="3033608"/>
              <a:ext cx="611069" cy="719214"/>
            </a:xfrm>
            <a:prstGeom prst="rect">
              <a:avLst/>
            </a:prstGeom>
            <a:noFill/>
          </p:spPr>
        </p:pic>
        <p:pic>
          <p:nvPicPr>
            <p:cNvPr id="60" name="Picture 3" descr="C:\Users\FRRI\Documents\!MT\!SDL LW\Documentation\PEMT\computer4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0104" y="3567358"/>
              <a:ext cx="343691" cy="313731"/>
            </a:xfrm>
            <a:prstGeom prst="rect">
              <a:avLst/>
            </a:prstGeom>
            <a:noFill/>
          </p:spPr>
        </p:pic>
      </p:grpSp>
      <p:sp>
        <p:nvSpPr>
          <p:cNvPr id="80" name="TextBox 79"/>
          <p:cNvSpPr txBox="1"/>
          <p:nvPr/>
        </p:nvSpPr>
        <p:spPr>
          <a:xfrm>
            <a:off x="849086" y="1554480"/>
            <a:ext cx="2325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HP In-country reviewers</a:t>
            </a:r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raw MT: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40638" y="3778887"/>
            <a:ext cx="811193" cy="33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FC5"/>
                </a:solidFill>
              </a:rPr>
              <a:t>Source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3173" y="862152"/>
            <a:ext cx="1087403" cy="33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Translation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1045025" y="2860765"/>
            <a:ext cx="261260" cy="1023865"/>
          </a:xfrm>
          <a:prstGeom prst="downArrow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2050" name="Picture 2" descr="C:\Users\FRRI\Documents\!MT\!SDL LW\Documentation\PEMT\serv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3596" y="3242614"/>
            <a:ext cx="611069" cy="719214"/>
          </a:xfrm>
          <a:prstGeom prst="rect">
            <a:avLst/>
          </a:prstGeom>
          <a:noFill/>
        </p:spPr>
      </p:pic>
      <p:pic>
        <p:nvPicPr>
          <p:cNvPr id="2051" name="Picture 3" descr="C:\Users\FRRI\Documents\!MT\!SDL LW\Documentation\PEMT\computer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790" y="3606546"/>
            <a:ext cx="343691" cy="313731"/>
          </a:xfrm>
          <a:prstGeom prst="rect">
            <a:avLst/>
          </a:prstGeom>
          <a:noFill/>
        </p:spPr>
      </p:pic>
      <p:pic>
        <p:nvPicPr>
          <p:cNvPr id="33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37838" y="1139302"/>
            <a:ext cx="954981" cy="866317"/>
          </a:xfrm>
          <a:prstGeom prst="rect">
            <a:avLst/>
          </a:prstGeom>
          <a:noFill/>
        </p:spPr>
      </p:pic>
      <p:sp>
        <p:nvSpPr>
          <p:cNvPr id="34" name="Down Arrow 33"/>
          <p:cNvSpPr/>
          <p:nvPr/>
        </p:nvSpPr>
        <p:spPr>
          <a:xfrm rot="10800000">
            <a:off x="4558935" y="1206282"/>
            <a:ext cx="250271" cy="661706"/>
          </a:xfrm>
          <a:prstGeom prst="downArrow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262" y="3944037"/>
            <a:ext cx="6400800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2860766" y="2037806"/>
            <a:ext cx="248194" cy="640080"/>
          </a:xfrm>
          <a:prstGeom prst="upDownArrow">
            <a:avLst/>
          </a:prstGeom>
          <a:noFill/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262" y="1092616"/>
            <a:ext cx="6400800" cy="83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grpSp>
        <p:nvGrpSpPr>
          <p:cNvPr id="2" name="Group 42"/>
          <p:cNvGrpSpPr/>
          <p:nvPr/>
        </p:nvGrpSpPr>
        <p:grpSpPr>
          <a:xfrm>
            <a:off x="3200399" y="1998617"/>
            <a:ext cx="746756" cy="761426"/>
            <a:chOff x="3579222" y="2129246"/>
            <a:chExt cx="746756" cy="761426"/>
          </a:xfrm>
        </p:grpSpPr>
        <p:pic>
          <p:nvPicPr>
            <p:cNvPr id="27" name="Picture 2" descr="C:\Users\FRRI\Documents\!MT\!SDL LW\Documentation\PEMT\trans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79222" y="2129246"/>
              <a:ext cx="359791" cy="412110"/>
            </a:xfrm>
            <a:prstGeom prst="rect">
              <a:avLst/>
            </a:prstGeom>
            <a:noFill/>
          </p:spPr>
        </p:pic>
        <p:pic>
          <p:nvPicPr>
            <p:cNvPr id="30" name="Picture 2" descr="C:\Users\FRRI\Documents\!MT\!SDL LW\Documentation\PEMT\server1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19378" y="2435033"/>
              <a:ext cx="306600" cy="455639"/>
            </a:xfrm>
            <a:prstGeom prst="rect">
              <a:avLst/>
            </a:prstGeom>
            <a:noFill/>
          </p:spPr>
        </p:pic>
        <p:sp>
          <p:nvSpPr>
            <p:cNvPr id="31" name="TextBox 30"/>
            <p:cNvSpPr txBox="1"/>
            <p:nvPr/>
          </p:nvSpPr>
          <p:spPr>
            <a:xfrm>
              <a:off x="3793165" y="2187231"/>
              <a:ext cx="5175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/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8011" y="2731064"/>
            <a:ext cx="6400800" cy="8316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4138" y="1895040"/>
            <a:ext cx="6400800" cy="8316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70110" y="2155374"/>
            <a:ext cx="94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Raw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MT</a:t>
            </a:r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M on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85" y="433585"/>
            <a:ext cx="7061812" cy="470991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8375650" cy="5039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utura Bk" pitchFamily="34" charset="0"/>
                <a:ea typeface="+mj-ea"/>
                <a:cs typeface="+mj-cs"/>
              </a:rPr>
              <a:t>Integration of MT in ETMA: TM only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375650" cy="5039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utura Bk" pitchFamily="34" charset="0"/>
                <a:ea typeface="+mj-ea"/>
                <a:cs typeface="+mj-cs"/>
              </a:rPr>
              <a:t>Integration of MT in ETMA: TM + MT for ‘New words’</a:t>
            </a:r>
          </a:p>
        </p:txBody>
      </p:sp>
      <p:pic>
        <p:nvPicPr>
          <p:cNvPr id="5" name="Picture 4" descr="MT + 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264" y="429768"/>
            <a:ext cx="7060678" cy="470916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95399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1470" y="274320"/>
            <a:ext cx="3744141" cy="388243"/>
          </a:xfrm>
        </p:spPr>
        <p:txBody>
          <a:bodyPr/>
          <a:lstStyle/>
          <a:p>
            <a:r>
              <a:rPr lang="en-US" dirty="0"/>
              <a:t>TM leveraging: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6283" y="4327527"/>
            <a:ext cx="106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FC5"/>
                </a:solidFill>
              </a:rPr>
              <a:t>Source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12064" y="718461"/>
            <a:ext cx="151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Translation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1397726" y="2429691"/>
            <a:ext cx="235130" cy="2050868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1026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0513" y="1201782"/>
            <a:ext cx="583710" cy="529516"/>
          </a:xfrm>
          <a:prstGeom prst="rect">
            <a:avLst/>
          </a:prstGeom>
          <a:noFill/>
        </p:spPr>
      </p:pic>
      <p:sp>
        <p:nvSpPr>
          <p:cNvPr id="13" name="Down Arrow 12"/>
          <p:cNvSpPr/>
          <p:nvPr/>
        </p:nvSpPr>
        <p:spPr>
          <a:xfrm rot="10800000">
            <a:off x="1323973" y="1018903"/>
            <a:ext cx="402397" cy="1201782"/>
          </a:xfrm>
          <a:prstGeom prst="downArrow">
            <a:avLst>
              <a:gd name="adj1" fmla="val 50000"/>
              <a:gd name="adj2" fmla="val 40261"/>
            </a:avLst>
          </a:prstGeom>
          <a:solidFill>
            <a:schemeClr val="accent2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32" name="Down Arrow 31"/>
          <p:cNvSpPr/>
          <p:nvPr/>
        </p:nvSpPr>
        <p:spPr>
          <a:xfrm rot="10800000">
            <a:off x="2364376" y="1894112"/>
            <a:ext cx="391886" cy="2586448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34" name="Down Arrow 33"/>
          <p:cNvSpPr/>
          <p:nvPr/>
        </p:nvSpPr>
        <p:spPr>
          <a:xfrm rot="10800000" flipH="1">
            <a:off x="2429691" y="1031966"/>
            <a:ext cx="222070" cy="692331"/>
          </a:xfrm>
          <a:prstGeom prst="downArrow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6650" y="3435530"/>
            <a:ext cx="1071155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Low fuzzy  match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11681" y="2416629"/>
            <a:ext cx="1188718" cy="58477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High fuzzy match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272" y="4557992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6754" y="1384663"/>
            <a:ext cx="152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$=60% of FR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21131" y="1188720"/>
            <a:ext cx="15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$=30% of FR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6833" y="870548"/>
            <a:ext cx="2279996" cy="83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953587" y="2351315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11679" y="1841863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50202" y="757646"/>
            <a:ext cx="1331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TM Match 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82613" y="744582"/>
            <a:ext cx="1475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Cost (% of FR)</a:t>
            </a:r>
          </a:p>
        </p:txBody>
      </p:sp>
      <p:sp>
        <p:nvSpPr>
          <p:cNvPr id="25" name="Down Arrow 24"/>
          <p:cNvSpPr/>
          <p:nvPr/>
        </p:nvSpPr>
        <p:spPr>
          <a:xfrm rot="10800000">
            <a:off x="6139542" y="1136468"/>
            <a:ext cx="195944" cy="1188719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77220" y="1058092"/>
            <a:ext cx="633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100%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55597" y="2103119"/>
            <a:ext cx="536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75%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29471" y="1763486"/>
            <a:ext cx="544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85%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29471" y="1436914"/>
            <a:ext cx="542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95%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30808" y="1071154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   0%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100179" y="1254035"/>
            <a:ext cx="546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30%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074055" y="1606734"/>
            <a:ext cx="54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55%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074053" y="1998618"/>
            <a:ext cx="544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60%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51985" y="1162594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}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65048" y="1528355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}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78110" y="1881052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}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43871" y="2299063"/>
            <a:ext cx="73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  100%</a:t>
            </a:r>
          </a:p>
        </p:txBody>
      </p:sp>
      <p:sp>
        <p:nvSpPr>
          <p:cNvPr id="53" name="Down Arrow 52"/>
          <p:cNvSpPr/>
          <p:nvPr/>
        </p:nvSpPr>
        <p:spPr>
          <a:xfrm>
            <a:off x="7779447" y="1175657"/>
            <a:ext cx="201959" cy="1149531"/>
          </a:xfrm>
          <a:prstGeom prst="down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2050" name="Picture 2" descr="C:\Users\FRRI\Documents\!MT\!SDL LW\Documentation\PEMT\server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7103" y="2811539"/>
            <a:ext cx="611069" cy="719214"/>
          </a:xfrm>
          <a:prstGeom prst="rect">
            <a:avLst/>
          </a:prstGeom>
          <a:noFill/>
        </p:spPr>
      </p:pic>
      <p:pic>
        <p:nvPicPr>
          <p:cNvPr id="2051" name="Picture 3" descr="C:\Users\FRRI\Documents\!MT\!SDL LW\Documentation\PEMT\computer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6858" y="3345289"/>
            <a:ext cx="343691" cy="313731"/>
          </a:xfrm>
          <a:prstGeom prst="rect">
            <a:avLst/>
          </a:prstGeom>
          <a:noFill/>
        </p:spPr>
      </p:pic>
      <p:cxnSp>
        <p:nvCxnSpPr>
          <p:cNvPr id="65" name="Straight Arrow Connector 64"/>
          <p:cNvCxnSpPr/>
          <p:nvPr/>
        </p:nvCxnSpPr>
        <p:spPr>
          <a:xfrm>
            <a:off x="6962502" y="1214845"/>
            <a:ext cx="313509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C:\Users\FRRI\Documents\!MT\!SDL LW\Documentation\PEMT\serv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4600" y="2576408"/>
            <a:ext cx="611069" cy="71921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leveraging: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262" y="1092616"/>
            <a:ext cx="2279996" cy="83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5735" y="3778887"/>
            <a:ext cx="811193" cy="33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FC5"/>
                </a:solidFill>
              </a:rPr>
              <a:t>Source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56202" y="940529"/>
            <a:ext cx="1087403" cy="33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Translation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1045028" y="3304902"/>
            <a:ext cx="176879" cy="579729"/>
          </a:xfrm>
          <a:prstGeom prst="downArrow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1026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0764" y="1753256"/>
            <a:ext cx="954981" cy="866317"/>
          </a:xfrm>
          <a:prstGeom prst="rect">
            <a:avLst/>
          </a:prstGeom>
          <a:noFill/>
        </p:spPr>
      </p:pic>
      <p:sp>
        <p:nvSpPr>
          <p:cNvPr id="13" name="Down Arrow 12"/>
          <p:cNvSpPr/>
          <p:nvPr/>
        </p:nvSpPr>
        <p:spPr>
          <a:xfrm rot="10800000">
            <a:off x="1741987" y="1219344"/>
            <a:ext cx="402397" cy="1876552"/>
          </a:xfrm>
          <a:prstGeom prst="downArrow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2050" name="Picture 2" descr="C:\Users\FRRI\Documents\!MT\!SDL LW\Documentation\PEMT\serv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8281" y="3242614"/>
            <a:ext cx="611069" cy="719214"/>
          </a:xfrm>
          <a:prstGeom prst="rect">
            <a:avLst/>
          </a:prstGeom>
          <a:noFill/>
        </p:spPr>
      </p:pic>
      <p:pic>
        <p:nvPicPr>
          <p:cNvPr id="2051" name="Picture 3" descr="C:\Users\FRRI\Documents\!MT\!SDL LW\Documentation\PEMT\computer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4790" y="3606546"/>
            <a:ext cx="343691" cy="313731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212079" y="3944037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12079" y="1092616"/>
            <a:ext cx="2279996" cy="83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10800000">
            <a:off x="5713175" y="2090056"/>
            <a:ext cx="439430" cy="1794575"/>
          </a:xfrm>
          <a:prstGeom prst="downArrow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33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7895" y="1191554"/>
            <a:ext cx="954981" cy="866317"/>
          </a:xfrm>
          <a:prstGeom prst="rect">
            <a:avLst/>
          </a:prstGeom>
          <a:noFill/>
        </p:spPr>
      </p:pic>
      <p:sp>
        <p:nvSpPr>
          <p:cNvPr id="34" name="Down Arrow 33"/>
          <p:cNvSpPr/>
          <p:nvPr/>
        </p:nvSpPr>
        <p:spPr>
          <a:xfrm rot="10800000">
            <a:off x="6635930" y="1219345"/>
            <a:ext cx="250271" cy="661706"/>
          </a:xfrm>
          <a:prstGeom prst="downArrow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36" name="Picture 3" descr="C:\Users\FRRI\Documents\!MT\!SDL LW\Documentation\PEMT\computer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61922" y="2888088"/>
            <a:ext cx="343691" cy="313731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0" y="3226524"/>
            <a:ext cx="130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Low fuzzy  match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02629" y="2717074"/>
            <a:ext cx="1449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High fuzzy match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0262" y="3944037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60765" y="1972491"/>
            <a:ext cx="15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 = 60% of FR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628708" y="1410789"/>
            <a:ext cx="15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 = 30% of FR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40079" y="3187337"/>
            <a:ext cx="1802675" cy="0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16731" y="1968137"/>
            <a:ext cx="1802675" cy="0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C:\Users\FRRI\Documents\!MT\!SDL LW\Documentation\PEMT\serv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4600" y="2576408"/>
            <a:ext cx="611069" cy="71921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 and Post-edition: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262" y="1092616"/>
            <a:ext cx="2279996" cy="83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5735" y="3778887"/>
            <a:ext cx="811193" cy="33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FC5"/>
                </a:solidFill>
              </a:rPr>
              <a:t>Source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56202" y="940529"/>
            <a:ext cx="1087403" cy="33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Translation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1031965" y="2834639"/>
            <a:ext cx="189941" cy="1049991"/>
          </a:xfrm>
          <a:prstGeom prst="downArrow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1026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07701" y="1439748"/>
            <a:ext cx="954981" cy="866317"/>
          </a:xfrm>
          <a:prstGeom prst="rect">
            <a:avLst/>
          </a:prstGeom>
          <a:noFill/>
        </p:spPr>
      </p:pic>
      <p:sp>
        <p:nvSpPr>
          <p:cNvPr id="13" name="Down Arrow 12"/>
          <p:cNvSpPr/>
          <p:nvPr/>
        </p:nvSpPr>
        <p:spPr>
          <a:xfrm rot="10800000">
            <a:off x="1741987" y="1219344"/>
            <a:ext cx="374196" cy="1406290"/>
          </a:xfrm>
          <a:prstGeom prst="downArrow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2050" name="Picture 2" descr="C:\Users\FRRI\Documents\!MT\!SDL LW\Documentation\PEMT\serv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8281" y="3242614"/>
            <a:ext cx="611069" cy="719214"/>
          </a:xfrm>
          <a:prstGeom prst="rect">
            <a:avLst/>
          </a:prstGeom>
          <a:noFill/>
        </p:spPr>
      </p:pic>
      <p:pic>
        <p:nvPicPr>
          <p:cNvPr id="2051" name="Picture 3" descr="C:\Users\FRRI\Documents\!MT\!SDL LW\Documentation\PEMT\computer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4790" y="3606546"/>
            <a:ext cx="343691" cy="313731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5212079" y="3944037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12079" y="1092616"/>
            <a:ext cx="2279996" cy="83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10800000">
            <a:off x="5713175" y="2090056"/>
            <a:ext cx="439430" cy="1794575"/>
          </a:xfrm>
          <a:prstGeom prst="downArrow">
            <a:avLst/>
          </a:prstGeom>
          <a:noFill/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33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7895" y="1191554"/>
            <a:ext cx="954981" cy="866317"/>
          </a:xfrm>
          <a:prstGeom prst="rect">
            <a:avLst/>
          </a:prstGeom>
          <a:noFill/>
        </p:spPr>
      </p:pic>
      <p:sp>
        <p:nvSpPr>
          <p:cNvPr id="34" name="Down Arrow 33"/>
          <p:cNvSpPr/>
          <p:nvPr/>
        </p:nvSpPr>
        <p:spPr>
          <a:xfrm rot="10800000">
            <a:off x="6635930" y="1219345"/>
            <a:ext cx="250271" cy="661706"/>
          </a:xfrm>
          <a:prstGeom prst="downArrow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36" name="Picture 3" descr="C:\Users\FRRI\Documents\!MT\!SDL LW\Documentation\PEMT\computer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61922" y="2888088"/>
            <a:ext cx="343691" cy="313731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0" y="3069769"/>
            <a:ext cx="130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Lower MT Quality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02629" y="2717074"/>
            <a:ext cx="1449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Higher MT Quality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0262" y="3944037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66205" y="2769326"/>
            <a:ext cx="1802675" cy="0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399" y="2011680"/>
            <a:ext cx="1802675" cy="0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95399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(28 pt. HP Simplified bold)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Heading (18 pt. HP Simplified bold HP blue)</a:t>
            </a:r>
            <a:endParaRPr lang="en-GB" dirty="0"/>
          </a:p>
          <a:p>
            <a:pPr lvl="1"/>
            <a:r>
              <a:rPr lang="en-US" dirty="0"/>
              <a:t>Body copy (16 pt. HP Simplified)</a:t>
            </a:r>
          </a:p>
          <a:p>
            <a:pPr lvl="2"/>
            <a:r>
              <a:rPr lang="en-US" dirty="0"/>
              <a:t>Put your first-level bullet here. Try to keep bullet lists simple. (14 pt. HP Simplified)</a:t>
            </a:r>
          </a:p>
          <a:p>
            <a:pPr lvl="3"/>
            <a:r>
              <a:rPr lang="en-US" dirty="0"/>
              <a:t>Put your second-level bullet here. Use no more than you need to explain your point. </a:t>
            </a:r>
            <a:br>
              <a:rPr lang="en-US" dirty="0"/>
            </a:br>
            <a:r>
              <a:rPr lang="en-US" dirty="0"/>
              <a:t>(14 pt. HP Simplified)</a:t>
            </a:r>
          </a:p>
          <a:p>
            <a:pPr lvl="4"/>
            <a:r>
              <a:rPr lang="en-US" dirty="0"/>
              <a:t>Put your third-level of copy here. Use no more than you need to explain your point. </a:t>
            </a:r>
            <a:br>
              <a:rPr lang="en-US" dirty="0"/>
            </a:br>
            <a:r>
              <a:rPr lang="en-US" dirty="0"/>
              <a:t>(14 pt. HP Simplified)</a:t>
            </a:r>
          </a:p>
        </p:txBody>
      </p:sp>
    </p:spTree>
    <p:extLst>
      <p:ext uri="{BB962C8B-B14F-4D97-AF65-F5344CB8AC3E}">
        <p14:creationId xmlns:p14="http://schemas.microsoft.com/office/powerpoint/2010/main" val="84711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7252" y="258573"/>
            <a:ext cx="4124783" cy="447482"/>
          </a:xfrm>
        </p:spPr>
        <p:txBody>
          <a:bodyPr/>
          <a:lstStyle/>
          <a:p>
            <a:pPr lvl="0"/>
            <a:r>
              <a:rPr lang="en-US" dirty="0"/>
              <a:t>HP data used for training: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1316" y="786040"/>
            <a:ext cx="2535408" cy="388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3"/>
          <p:cNvSpPr txBox="1">
            <a:spLocks/>
          </p:cNvSpPr>
          <p:nvPr/>
        </p:nvSpPr>
        <p:spPr bwMode="black">
          <a:xfrm>
            <a:off x="424068" y="277792"/>
            <a:ext cx="4124783" cy="44748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 Simplified" pitchFamily="34" charset="0"/>
                <a:ea typeface="+mj-ea"/>
                <a:cs typeface="HP Simplified" pitchFamily="34" charset="0"/>
              </a:rPr>
              <a:t>Lang pairs available: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1411" y="902834"/>
          <a:ext cx="3842796" cy="3721041"/>
        </p:xfrm>
        <a:graphic>
          <a:graphicData uri="http://schemas.openxmlformats.org/drawingml/2006/table">
            <a:tbl>
              <a:tblPr/>
              <a:tblGrid>
                <a:gridCol w="1998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Brazilian Portuguese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French to English (US)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Danish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Japanese to English (US)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8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Dutch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Simp. Chinese to English (US)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Finnish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French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German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Greek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Indonesian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International Spanish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Italian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Japanese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Korean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Norwegian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Polish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Romanian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Russian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Simplified Chinese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Spanish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Swedish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Thai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1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Traditional Chinese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(18 pt. HP Simplified)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(28 pt. HP Simplified bold)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Heading (18 pt. HP Simplified bold HP blue)</a:t>
            </a:r>
            <a:endParaRPr lang="en-GB" dirty="0"/>
          </a:p>
          <a:p>
            <a:pPr lvl="1"/>
            <a:r>
              <a:rPr lang="en-US" dirty="0"/>
              <a:t>Body copy (16 pt. HP Simplified)</a:t>
            </a:r>
          </a:p>
          <a:p>
            <a:pPr lvl="2"/>
            <a:r>
              <a:rPr lang="en-US" dirty="0"/>
              <a:t>Put your first-level bullet here. Try to keep bullet lists simple. (14 pt. HP Simplified)</a:t>
            </a:r>
          </a:p>
          <a:p>
            <a:pPr lvl="3"/>
            <a:r>
              <a:rPr lang="en-US" dirty="0"/>
              <a:t>Put your second-level bullet here. Use no more than you need to explain your point. </a:t>
            </a:r>
            <a:br>
              <a:rPr lang="en-US" dirty="0"/>
            </a:br>
            <a:r>
              <a:rPr lang="en-US" dirty="0"/>
              <a:t>(14 pt. HP Simplified)</a:t>
            </a:r>
          </a:p>
          <a:p>
            <a:pPr lvl="4"/>
            <a:r>
              <a:rPr lang="en-US" dirty="0"/>
              <a:t>Put your third-level of copy here. Use no more than you need to explain your point. </a:t>
            </a:r>
            <a:br>
              <a:rPr lang="en-US" dirty="0"/>
            </a:br>
            <a:r>
              <a:rPr lang="en-US" dirty="0"/>
              <a:t>(14 pt. HP Simplified)</a:t>
            </a:r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Chart style with bulleted copy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US" dirty="0"/>
              <a:t>Boxes size and quantity may vary, but colors must be maintained.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28823" y="1657350"/>
            <a:ext cx="2560320" cy="1161783"/>
            <a:chOff x="328823" y="1608139"/>
            <a:chExt cx="2560320" cy="1161783"/>
          </a:xfrm>
        </p:grpSpPr>
        <p:sp>
          <p:nvSpPr>
            <p:cNvPr id="26" name="Pentagon 25"/>
            <p:cNvSpPr/>
            <p:nvPr/>
          </p:nvSpPr>
          <p:spPr>
            <a:xfrm>
              <a:off x="328823" y="1608139"/>
              <a:ext cx="2560320" cy="376238"/>
            </a:xfrm>
            <a:prstGeom prst="homePlate">
              <a:avLst>
                <a:gd name="adj" fmla="val 33048"/>
              </a:avLst>
            </a:prstGeom>
            <a:solidFill>
              <a:srgbClr val="87898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400"/>
                </a:spcAft>
                <a:defRPr/>
              </a:pPr>
              <a:r>
                <a:rPr lang="en-GB" sz="1200" b="1" dirty="0">
                  <a:cs typeface="Arial"/>
                </a:rPr>
                <a:t>Attend these sessions</a:t>
              </a:r>
            </a:p>
          </p:txBody>
        </p:sp>
        <p:sp>
          <p:nvSpPr>
            <p:cNvPr id="27" name="TextBox 4"/>
            <p:cNvSpPr txBox="1">
              <a:spLocks noChangeArrowheads="1"/>
            </p:cNvSpPr>
            <p:nvPr/>
          </p:nvSpPr>
          <p:spPr bwMode="auto">
            <a:xfrm>
              <a:off x="328823" y="2108202"/>
              <a:ext cx="1874838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73038" indent="-173038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GB" sz="1100" dirty="0">
                  <a:latin typeface="+mn-lt"/>
                  <a:cs typeface="Arial"/>
                </a:rPr>
                <a:t>Demo name, Demo number</a:t>
              </a:r>
            </a:p>
            <a:p>
              <a:pPr eaLnBrk="1" hangingPunct="1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GB" sz="1100" dirty="0">
                  <a:latin typeface="+mn-lt"/>
                  <a:cs typeface="Arial"/>
                </a:rPr>
                <a:t>11 pt. HP Simplified</a:t>
              </a:r>
            </a:p>
            <a:p>
              <a:pPr eaLnBrk="1" hangingPunct="1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GB" sz="1100" dirty="0">
                  <a:latin typeface="+mn-lt"/>
                  <a:cs typeface="Arial"/>
                </a:rPr>
                <a:t>Demo name, Demo number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99900" y="1657350"/>
            <a:ext cx="2560320" cy="1161783"/>
            <a:chOff x="3010819" y="1608139"/>
            <a:chExt cx="2560320" cy="1161783"/>
          </a:xfrm>
        </p:grpSpPr>
        <p:sp>
          <p:nvSpPr>
            <p:cNvPr id="29" name="Pentagon 28"/>
            <p:cNvSpPr/>
            <p:nvPr/>
          </p:nvSpPr>
          <p:spPr>
            <a:xfrm>
              <a:off x="3010819" y="1608139"/>
              <a:ext cx="2560320" cy="376238"/>
            </a:xfrm>
            <a:prstGeom prst="homePlate">
              <a:avLst>
                <a:gd name="adj" fmla="val 33048"/>
              </a:avLst>
            </a:prstGeom>
            <a:solidFill>
              <a:srgbClr val="87898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400"/>
                </a:spcAft>
                <a:defRPr/>
              </a:pPr>
              <a:r>
                <a:rPr lang="en-GB" sz="1200" b="1" dirty="0">
                  <a:cs typeface="Arial"/>
                </a:rPr>
                <a:t>12 pt. HP Simplified bold</a:t>
              </a:r>
              <a:endParaRPr lang="en-US" sz="1200" b="1" dirty="0">
                <a:cs typeface="Arial"/>
              </a:endParaRPr>
            </a:p>
          </p:txBody>
        </p:sp>
        <p:sp>
          <p:nvSpPr>
            <p:cNvPr id="30" name="TextBox 41"/>
            <p:cNvSpPr txBox="1">
              <a:spLocks noChangeArrowheads="1"/>
            </p:cNvSpPr>
            <p:nvPr/>
          </p:nvSpPr>
          <p:spPr bwMode="auto">
            <a:xfrm>
              <a:off x="3010819" y="2108202"/>
              <a:ext cx="1874837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73038" indent="-173038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GB" sz="1100" dirty="0">
                  <a:latin typeface="+mn-lt"/>
                  <a:cs typeface="Arial"/>
                </a:rPr>
                <a:t>Demo name, Demo number</a:t>
              </a:r>
            </a:p>
            <a:p>
              <a:pPr eaLnBrk="1" hangingPunct="1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GB" sz="1100" dirty="0">
                  <a:latin typeface="+mn-lt"/>
                  <a:cs typeface="Arial"/>
                </a:rPr>
                <a:t>11 pt. HP Simplified</a:t>
              </a:r>
            </a:p>
            <a:p>
              <a:pPr eaLnBrk="1" hangingPunct="1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GB" sz="1100" dirty="0">
                  <a:latin typeface="+mn-lt"/>
                  <a:cs typeface="Arial"/>
                </a:rPr>
                <a:t>Demo name, Demo number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870976" y="1657350"/>
            <a:ext cx="2560320" cy="1500337"/>
            <a:chOff x="5761956" y="1608139"/>
            <a:chExt cx="2560320" cy="1500337"/>
          </a:xfrm>
        </p:grpSpPr>
        <p:sp>
          <p:nvSpPr>
            <p:cNvPr id="32" name="Pentagon 31"/>
            <p:cNvSpPr/>
            <p:nvPr/>
          </p:nvSpPr>
          <p:spPr>
            <a:xfrm>
              <a:off x="5761956" y="1608139"/>
              <a:ext cx="2560320" cy="376238"/>
            </a:xfrm>
            <a:prstGeom prst="homePlate">
              <a:avLst>
                <a:gd name="adj" fmla="val 33048"/>
              </a:avLst>
            </a:prstGeom>
            <a:solidFill>
              <a:srgbClr val="87898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400"/>
                </a:spcAft>
                <a:defRPr/>
              </a:pPr>
              <a:r>
                <a:rPr lang="en-GB" sz="1200" b="1" dirty="0">
                  <a:cs typeface="Arial"/>
                </a:rPr>
                <a:t>After the event</a:t>
              </a:r>
            </a:p>
          </p:txBody>
        </p:sp>
        <p:sp>
          <p:nvSpPr>
            <p:cNvPr id="33" name="TextBox 43"/>
            <p:cNvSpPr txBox="1">
              <a:spLocks noChangeArrowheads="1"/>
            </p:cNvSpPr>
            <p:nvPr/>
          </p:nvSpPr>
          <p:spPr bwMode="auto">
            <a:xfrm>
              <a:off x="5761956" y="2108202"/>
              <a:ext cx="2551176" cy="1000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marL="173038" indent="-173038">
                <a:spcBef>
                  <a:spcPts val="1200"/>
                </a:spcBef>
                <a:spcAft>
                  <a:spcPts val="400"/>
                </a:spcAft>
                <a:buFont typeface="Arial" pitchFamily="34" charset="0"/>
                <a:buChar char="•"/>
                <a:defRPr sz="1600">
                  <a:latin typeface="HP Simplified"/>
                  <a:cs typeface="HP Simplified"/>
                </a:defRPr>
              </a:lvl1pPr>
              <a:lvl2pPr marL="742950" indent="-285750" eaLnBrk="0" hangingPunct="0">
                <a:defRPr>
                  <a:latin typeface="Arial" pitchFamily="34" charset="0"/>
                </a:defRPr>
              </a:lvl2pPr>
              <a:lvl3pPr marL="1143000" indent="-228600" eaLnBrk="0" hangingPunct="0">
                <a:defRPr>
                  <a:latin typeface="Arial" pitchFamily="34" charset="0"/>
                </a:defRPr>
              </a:lvl3pPr>
              <a:lvl4pPr marL="1600200" indent="-228600" eaLnBrk="0" hangingPunct="0">
                <a:defRPr>
                  <a:latin typeface="Arial" pitchFamily="34" charset="0"/>
                </a:defRPr>
              </a:lvl4pPr>
              <a:lvl5pPr marL="2057400" indent="-228600" eaLnBrk="0" hangingPunct="0">
                <a:defRPr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pitchFamily="34" charset="0"/>
                </a:defRPr>
              </a:lvl9pPr>
            </a:lstStyle>
            <a:p>
              <a:pPr>
                <a:spcBef>
                  <a:spcPts val="0"/>
                </a:spcBef>
                <a:spcAft>
                  <a:spcPts val="600"/>
                </a:spcAft>
              </a:pPr>
              <a:r>
                <a:rPr lang="en-US" sz="1100" dirty="0">
                  <a:latin typeface="+mn-lt"/>
                  <a:cs typeface="Arial"/>
                </a:rPr>
                <a:t>Contact your sales rep</a:t>
              </a:r>
            </a:p>
            <a:p>
              <a:pPr>
                <a:spcBef>
                  <a:spcPts val="0"/>
                </a:spcBef>
                <a:spcAft>
                  <a:spcPts val="600"/>
                </a:spcAft>
              </a:pPr>
              <a:r>
                <a:rPr lang="en-US" sz="1100" dirty="0">
                  <a:latin typeface="+mn-lt"/>
                  <a:cs typeface="Arial"/>
                </a:rPr>
                <a:t>Visit the website / Facebook /Twitter at: &lt;insert URL here&gt;</a:t>
              </a:r>
            </a:p>
            <a:p>
              <a:pPr>
                <a:spcBef>
                  <a:spcPts val="0"/>
                </a:spcBef>
                <a:spcAft>
                  <a:spcPts val="600"/>
                </a:spcAft>
              </a:pPr>
              <a:r>
                <a:rPr lang="en-US" sz="1100" dirty="0">
                  <a:latin typeface="+mn-lt"/>
                  <a:cs typeface="Arial"/>
                </a:rPr>
                <a:t>Download the whitepaper at: </a:t>
              </a:r>
              <a:br>
                <a:rPr lang="en-US" sz="1100" dirty="0">
                  <a:latin typeface="+mn-lt"/>
                  <a:cs typeface="Arial"/>
                </a:rPr>
              </a:br>
              <a:r>
                <a:rPr lang="en-US" sz="1100" dirty="0">
                  <a:latin typeface="+mn-lt"/>
                  <a:cs typeface="Arial"/>
                </a:rPr>
                <a:t>&lt;insert URL here&gt;</a:t>
              </a:r>
            </a:p>
          </p:txBody>
        </p:sp>
      </p:grpSp>
      <p:sp>
        <p:nvSpPr>
          <p:cNvPr id="35" name="Pentagon 34"/>
          <p:cNvSpPr/>
          <p:nvPr/>
        </p:nvSpPr>
        <p:spPr>
          <a:xfrm>
            <a:off x="328825" y="3749636"/>
            <a:ext cx="8151813" cy="377825"/>
          </a:xfrm>
          <a:prstGeom prst="homePlate">
            <a:avLst>
              <a:gd name="adj" fmla="val 33048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cs typeface="Arial"/>
              </a:rPr>
              <a:t>Your feedback is important to us. Please take a few minutes to complete the session survey.</a:t>
            </a:r>
          </a:p>
        </p:txBody>
      </p:sp>
    </p:spTree>
    <p:extLst>
      <p:ext uri="{BB962C8B-B14F-4D97-AF65-F5344CB8AC3E}">
        <p14:creationId xmlns:p14="http://schemas.microsoft.com/office/powerpoint/2010/main" val="133409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1470" y="270148"/>
            <a:ext cx="8488680" cy="430887"/>
          </a:xfrm>
        </p:spPr>
        <p:txBody>
          <a:bodyPr/>
          <a:lstStyle/>
          <a:p>
            <a:r>
              <a:rPr lang="en-US" dirty="0"/>
              <a:t>Training of MT engines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331200" y="1458000"/>
            <a:ext cx="8042400" cy="3020400"/>
          </a:xfrm>
        </p:spPr>
        <p:txBody>
          <a:bodyPr/>
          <a:lstStyle/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Use of “HP only” data to improve MT quality 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Based on TM Export from ETMA (March 2011)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QA assessment for each language pair (SDL, HP and ACG reviewers)</a:t>
            </a:r>
          </a:p>
          <a:p>
            <a:pPr marL="342901" lvl="2" indent="-173038">
              <a:buFont typeface="Arial" pitchFamily="34" charset="0"/>
              <a:buChar char="•"/>
            </a:pPr>
            <a:r>
              <a:rPr lang="en-US" dirty="0"/>
              <a:t>Test set: 50 sentences sourced from all HP business units</a:t>
            </a:r>
          </a:p>
          <a:p>
            <a:pPr marL="342901" lvl="2" indent="-173038">
              <a:buFont typeface="Arial" pitchFamily="34" charset="0"/>
              <a:buChar char="•"/>
            </a:pPr>
            <a:r>
              <a:rPr lang="en-US" dirty="0"/>
              <a:t>Sentences of different length</a:t>
            </a:r>
          </a:p>
          <a:p>
            <a:pPr marL="342901" lvl="2" indent="-173038">
              <a:buFont typeface="Arial" pitchFamily="34" charset="0"/>
              <a:buChar char="•"/>
            </a:pPr>
            <a:r>
              <a:rPr lang="en-US" dirty="0"/>
              <a:t>Rating based on Likert scale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Post-editing or raw MT publication?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Depending on end-user expectations in terms of </a:t>
            </a:r>
            <a:r>
              <a:rPr lang="en-US" b="1" dirty="0"/>
              <a:t>quality</a:t>
            </a:r>
            <a:r>
              <a:rPr lang="en-US" dirty="0"/>
              <a:t>, it is possible to: </a:t>
            </a:r>
          </a:p>
          <a:p>
            <a:pPr marL="231775" lvl="1" indent="-231775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/>
              <a:t>Obtain translations of source content through MT and publish this raw MT output </a:t>
            </a:r>
          </a:p>
          <a:p>
            <a:pPr marL="401638" lvl="2" indent="-231775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/>
              <a:t>No Translation Supplier involved</a:t>
            </a:r>
          </a:p>
          <a:p>
            <a:pPr marL="401638" lvl="2" indent="-231775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/>
              <a:t>1.5 </a:t>
            </a:r>
            <a:r>
              <a:rPr lang="en-US" dirty="0" err="1"/>
              <a:t>cts</a:t>
            </a:r>
            <a:r>
              <a:rPr lang="en-US" dirty="0"/>
              <a:t>/word </a:t>
            </a:r>
          </a:p>
          <a:p>
            <a:pPr marL="401638" lvl="2" indent="-231775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/>
              <a:t>Quality is lower </a:t>
            </a:r>
          </a:p>
          <a:p>
            <a:pPr marL="231775" lvl="1" indent="-231775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/>
              <a:t>Use a combination of TM leverage + MT for ‘new words’ that are then linguistically reviewed/post-edited by Translation Supplier</a:t>
            </a:r>
          </a:p>
          <a:p>
            <a:pPr marL="401638" lvl="2" indent="-231775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/>
              <a:t>Highest quality </a:t>
            </a:r>
          </a:p>
          <a:p>
            <a:pPr marL="401638" lvl="2" indent="-231775">
              <a:buFont typeface="Arial" pitchFamily="34" charset="0"/>
              <a:buChar char="•"/>
              <a:tabLst>
                <a:tab pos="0" algn="l"/>
              </a:tabLst>
            </a:pPr>
            <a:r>
              <a:rPr lang="en-US" dirty="0"/>
              <a:t>Cost savings due to PEMT (post-editing of MT) discount (30-35% of full rate)</a:t>
            </a:r>
          </a:p>
          <a:p>
            <a:endParaRPr lang="en-US" dirty="0"/>
          </a:p>
          <a:p>
            <a:r>
              <a:rPr lang="en-US" b="1" dirty="0"/>
              <a:t>All</a:t>
            </a:r>
            <a:r>
              <a:rPr lang="en-US" dirty="0"/>
              <a:t> Approved Translation Suppliers have already agreed contracts with HP  for  these PEMT discounts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types: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Quality of the MT output depends on many factors: </a:t>
            </a:r>
          </a:p>
          <a:p>
            <a:pPr marL="115888" lvl="1" indent="-115888">
              <a:buFont typeface="Arial" pitchFamily="34" charset="0"/>
              <a:buChar char="•"/>
            </a:pPr>
            <a:r>
              <a:rPr lang="en-US" dirty="0"/>
              <a:t>source, </a:t>
            </a:r>
          </a:p>
          <a:p>
            <a:pPr marL="115888" lvl="1" indent="-115888">
              <a:buFont typeface="Arial" pitchFamily="34" charset="0"/>
              <a:buChar char="•"/>
            </a:pPr>
            <a:r>
              <a:rPr lang="en-US" dirty="0" err="1"/>
              <a:t>languate</a:t>
            </a:r>
            <a:r>
              <a:rPr lang="en-US" dirty="0"/>
              <a:t> pair</a:t>
            </a:r>
          </a:p>
          <a:p>
            <a:pPr marL="115888" lvl="1" indent="-115888">
              <a:buFont typeface="Arial" pitchFamily="34" charset="0"/>
              <a:buChar char="•"/>
            </a:pPr>
            <a:r>
              <a:rPr lang="en-US" dirty="0"/>
              <a:t>volume of data used for the training </a:t>
            </a:r>
          </a:p>
          <a:p>
            <a:pPr marL="115888" lvl="1" indent="-115888">
              <a:buFont typeface="Arial" pitchFamily="34" charset="0"/>
              <a:buChar char="•"/>
            </a:pPr>
            <a:r>
              <a:rPr lang="en-US" b="1" dirty="0"/>
              <a:t>content-type</a:t>
            </a:r>
            <a:r>
              <a:rPr lang="en-US" dirty="0"/>
              <a:t>.</a:t>
            </a:r>
          </a:p>
          <a:p>
            <a:endParaRPr lang="en-US" dirty="0"/>
          </a:p>
          <a:p>
            <a:pPr lvl="1"/>
            <a:r>
              <a:rPr lang="en-US" dirty="0"/>
              <a:t>Structured Content and Technical Content can be fully deployed today (for Post-editing in ETMA) – 5 million of New words in FY11 under TSG Marketing organisation.</a:t>
            </a:r>
          </a:p>
          <a:p>
            <a:pPr lvl="1"/>
            <a:r>
              <a:rPr lang="en-US" dirty="0"/>
              <a:t>Others (e.g. blogs) can be part of the “Early Adopter Program” (smaller scale deployment).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activities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Monitoring of MT quality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Collecting Translation Supplier feedback on MT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Benchmarking against other MT engine suppliers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New processes investigation (around Terminology and correction feed)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Re-training of MT engines / Domain specialization</a:t>
            </a:r>
          </a:p>
          <a:p>
            <a:endParaRPr lang="en-US" dirty="0"/>
          </a:p>
          <a:p>
            <a:r>
              <a:rPr lang="en-US" dirty="0"/>
              <a:t>Note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 A large number of Translation Suppliers work now with MT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US" dirty="0"/>
              <a:t> ACG has been asking for an MT solution and is ready to propose it to external customers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1470" y="270148"/>
            <a:ext cx="8488680" cy="430887"/>
          </a:xfrm>
        </p:spPr>
        <p:txBody>
          <a:bodyPr/>
          <a:lstStyle/>
          <a:p>
            <a:r>
              <a:rPr lang="en-US" dirty="0"/>
              <a:t>Manual and Computer-Assisted Translation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8903" y="4023361"/>
            <a:ext cx="2103120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7FC5"/>
                </a:solidFill>
              </a:rPr>
              <a:t>Storage 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904" y="1136469"/>
            <a:ext cx="2103120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B050"/>
                </a:solidFill>
              </a:rPr>
              <a:t>Système de stockage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1475" y="3997236"/>
            <a:ext cx="106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FC5"/>
                </a:solidFill>
              </a:rPr>
              <a:t>Source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87781" y="1123409"/>
            <a:ext cx="151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Translation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2090058" y="2017124"/>
            <a:ext cx="2181496" cy="1552611"/>
            <a:chOff x="2233749" y="1755865"/>
            <a:chExt cx="2181496" cy="1552611"/>
          </a:xfrm>
        </p:grpSpPr>
        <p:pic>
          <p:nvPicPr>
            <p:cNvPr id="1026" name="Picture 2" descr="C:\Users\FRRI\Documents\!MT\!SDL LW\Documentation\PEMT\trans1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4153" y="1755865"/>
              <a:ext cx="1095375" cy="9525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2416629" y="2939144"/>
              <a:ext cx="1998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 = Full Rate (</a:t>
              </a:r>
              <a:r>
                <a:rPr lang="en-US" b="1" dirty="0"/>
                <a:t>FR</a:t>
              </a:r>
              <a:r>
                <a:rPr lang="en-US" dirty="0"/>
                <a:t>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33749" y="2586446"/>
              <a:ext cx="2168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Translation Supplier</a:t>
              </a:r>
            </a:p>
          </p:txBody>
        </p:sp>
      </p:grpSp>
      <p:sp>
        <p:nvSpPr>
          <p:cNvPr id="11" name="Down Arrow 10"/>
          <p:cNvSpPr/>
          <p:nvPr/>
        </p:nvSpPr>
        <p:spPr>
          <a:xfrm rot="10800000">
            <a:off x="1711236" y="1554482"/>
            <a:ext cx="574766" cy="2403566"/>
          </a:xfrm>
          <a:prstGeom prst="downArrow">
            <a:avLst/>
          </a:prstGeom>
          <a:solidFill>
            <a:srgbClr val="00B050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12526" y="4010298"/>
            <a:ext cx="2103120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7FC5"/>
                </a:solidFill>
              </a:rPr>
              <a:t>Storage  system</a:t>
            </a:r>
          </a:p>
        </p:txBody>
      </p:sp>
      <p:sp>
        <p:nvSpPr>
          <p:cNvPr id="29" name="Down Arrow 28"/>
          <p:cNvSpPr/>
          <p:nvPr/>
        </p:nvSpPr>
        <p:spPr>
          <a:xfrm rot="10800000">
            <a:off x="6400801" y="1515293"/>
            <a:ext cx="313507" cy="849085"/>
          </a:xfrm>
          <a:prstGeom prst="downArrow">
            <a:avLst/>
          </a:prstGeom>
          <a:solidFill>
            <a:srgbClr val="00B050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30" name="Down Arrow 29"/>
          <p:cNvSpPr/>
          <p:nvPr/>
        </p:nvSpPr>
        <p:spPr>
          <a:xfrm rot="10800000">
            <a:off x="5852160" y="2821578"/>
            <a:ext cx="352698" cy="112340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6249104" y="2981357"/>
            <a:ext cx="743446" cy="847481"/>
            <a:chOff x="4459492" y="2772351"/>
            <a:chExt cx="743446" cy="847481"/>
          </a:xfrm>
        </p:grpSpPr>
        <p:pic>
          <p:nvPicPr>
            <p:cNvPr id="32" name="Picture 2" descr="C:\Users\FRRI\Documents\!MT\!SDL LW\Documentation\PEMT\server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59492" y="2772351"/>
              <a:ext cx="611069" cy="719214"/>
            </a:xfrm>
            <a:prstGeom prst="rect">
              <a:avLst/>
            </a:prstGeom>
            <a:noFill/>
          </p:spPr>
        </p:pic>
        <p:pic>
          <p:nvPicPr>
            <p:cNvPr id="33" name="Picture 3" descr="C:\Users\FRRI\Documents\!MT\!SDL LW\Documentation\PEMT\computer4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59247" y="3306101"/>
              <a:ext cx="343691" cy="313731"/>
            </a:xfrm>
            <a:prstGeom prst="rect">
              <a:avLst/>
            </a:prstGeom>
            <a:noFill/>
          </p:spPr>
        </p:pic>
      </p:grpSp>
      <p:sp>
        <p:nvSpPr>
          <p:cNvPr id="35" name="TextBox 34"/>
          <p:cNvSpPr txBox="1"/>
          <p:nvPr/>
        </p:nvSpPr>
        <p:spPr>
          <a:xfrm>
            <a:off x="5512526" y="2403567"/>
            <a:ext cx="2103120" cy="338554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Système pour stocker</a:t>
            </a:r>
          </a:p>
        </p:txBody>
      </p:sp>
      <p:grpSp>
        <p:nvGrpSpPr>
          <p:cNvPr id="6" name="Group 40"/>
          <p:cNvGrpSpPr/>
          <p:nvPr/>
        </p:nvGrpSpPr>
        <p:grpSpPr>
          <a:xfrm>
            <a:off x="6779626" y="1450616"/>
            <a:ext cx="1476100" cy="852023"/>
            <a:chOff x="4637317" y="1515930"/>
            <a:chExt cx="1476100" cy="852023"/>
          </a:xfrm>
        </p:grpSpPr>
        <p:sp>
          <p:nvSpPr>
            <p:cNvPr id="39" name="TextBox 38"/>
            <p:cNvSpPr txBox="1"/>
            <p:nvPr/>
          </p:nvSpPr>
          <p:spPr>
            <a:xfrm>
              <a:off x="4637317" y="1998621"/>
              <a:ext cx="1476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$ = </a:t>
              </a:r>
              <a:r>
                <a:rPr lang="en-US" b="1" dirty="0">
                  <a:solidFill>
                    <a:srgbClr val="000000"/>
                  </a:solidFill>
                </a:rPr>
                <a:t>%</a:t>
              </a:r>
              <a:r>
                <a:rPr lang="en-US" dirty="0">
                  <a:solidFill>
                    <a:srgbClr val="000000"/>
                  </a:solidFill>
                </a:rPr>
                <a:t> of </a:t>
              </a:r>
              <a:r>
                <a:rPr lang="en-US" b="1" dirty="0">
                  <a:solidFill>
                    <a:srgbClr val="000000"/>
                  </a:solidFill>
                </a:rPr>
                <a:t>FR</a:t>
              </a:r>
            </a:p>
          </p:txBody>
        </p:sp>
        <p:pic>
          <p:nvPicPr>
            <p:cNvPr id="38" name="Picture 2" descr="C:\Users\FRRI\Documents\!MT\!SDL LW\Documentation\PEMT\trans1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63886" y="1515930"/>
              <a:ext cx="665254" cy="578482"/>
            </a:xfrm>
            <a:prstGeom prst="rect">
              <a:avLst/>
            </a:prstGeom>
            <a:noFill/>
          </p:spPr>
        </p:pic>
      </p:grpSp>
      <p:sp>
        <p:nvSpPr>
          <p:cNvPr id="28" name="TextBox 27"/>
          <p:cNvSpPr txBox="1"/>
          <p:nvPr/>
        </p:nvSpPr>
        <p:spPr>
          <a:xfrm>
            <a:off x="5512527" y="1149532"/>
            <a:ext cx="2103120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B050"/>
                </a:solidFill>
              </a:rPr>
              <a:t>Système de stockage </a:t>
            </a:r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172" y="261257"/>
            <a:ext cx="2072096" cy="384721"/>
          </a:xfrm>
        </p:spPr>
        <p:txBody>
          <a:bodyPr/>
          <a:lstStyle/>
          <a:p>
            <a:r>
              <a:rPr lang="en-US" dirty="0"/>
              <a:t>TM leverage: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3666" y="4405904"/>
            <a:ext cx="106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FC5"/>
                </a:solidFill>
              </a:rPr>
              <a:t>Source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504" y="705398"/>
            <a:ext cx="151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Translation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1423847" y="2429691"/>
            <a:ext cx="209009" cy="2050868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1026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0513" y="1201782"/>
            <a:ext cx="583710" cy="529516"/>
          </a:xfrm>
          <a:prstGeom prst="rect">
            <a:avLst/>
          </a:prstGeom>
          <a:noFill/>
        </p:spPr>
      </p:pic>
      <p:sp>
        <p:nvSpPr>
          <p:cNvPr id="13" name="Down Arrow 12"/>
          <p:cNvSpPr/>
          <p:nvPr/>
        </p:nvSpPr>
        <p:spPr>
          <a:xfrm rot="10800000">
            <a:off x="1323973" y="1018903"/>
            <a:ext cx="402397" cy="1201782"/>
          </a:xfrm>
          <a:prstGeom prst="downArrow">
            <a:avLst>
              <a:gd name="adj1" fmla="val 50000"/>
              <a:gd name="adj2" fmla="val 40261"/>
            </a:avLst>
          </a:prstGeom>
          <a:solidFill>
            <a:srgbClr val="00B050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32" name="Down Arrow 31"/>
          <p:cNvSpPr/>
          <p:nvPr/>
        </p:nvSpPr>
        <p:spPr>
          <a:xfrm rot="10800000">
            <a:off x="2364376" y="1894112"/>
            <a:ext cx="391886" cy="2560322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34" name="Down Arrow 33"/>
          <p:cNvSpPr/>
          <p:nvPr/>
        </p:nvSpPr>
        <p:spPr>
          <a:xfrm rot="10800000" flipH="1">
            <a:off x="2429691" y="1031966"/>
            <a:ext cx="222070" cy="692331"/>
          </a:xfrm>
          <a:prstGeom prst="downArrow">
            <a:avLst/>
          </a:prstGeom>
          <a:solidFill>
            <a:srgbClr val="00B050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6650" y="3435530"/>
            <a:ext cx="1071155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Low fuzzy  match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11681" y="2416629"/>
            <a:ext cx="1188718" cy="58477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High fuzzy match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272" y="4557992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6754" y="1384663"/>
            <a:ext cx="152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$=60% of FR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21131" y="1188720"/>
            <a:ext cx="15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$=30% of FR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6833" y="870548"/>
            <a:ext cx="2279996" cy="83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953587" y="2351315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11679" y="1841863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FRRI\Documents\!MT\!SDL LW\Documentation\PEMT\server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7103" y="2811539"/>
            <a:ext cx="611069" cy="719214"/>
          </a:xfrm>
          <a:prstGeom prst="rect">
            <a:avLst/>
          </a:prstGeom>
          <a:noFill/>
        </p:spPr>
      </p:pic>
      <p:pic>
        <p:nvPicPr>
          <p:cNvPr id="2051" name="Picture 3" descr="C:\Users\FRRI\Documents\!MT\!SDL LW\Documentation\PEMT\computer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6858" y="3345289"/>
            <a:ext cx="343691" cy="313731"/>
          </a:xfrm>
          <a:prstGeom prst="rect">
            <a:avLst/>
          </a:prstGeom>
          <a:noFill/>
        </p:spPr>
      </p:pic>
      <p:sp>
        <p:nvSpPr>
          <p:cNvPr id="59" name="Down Arrow 58"/>
          <p:cNvSpPr/>
          <p:nvPr/>
        </p:nvSpPr>
        <p:spPr>
          <a:xfrm rot="10800000">
            <a:off x="5525589" y="2743200"/>
            <a:ext cx="195942" cy="1750423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61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5313" y="1201782"/>
            <a:ext cx="583710" cy="529516"/>
          </a:xfrm>
          <a:prstGeom prst="rect">
            <a:avLst/>
          </a:prstGeom>
          <a:noFill/>
        </p:spPr>
      </p:pic>
      <p:sp>
        <p:nvSpPr>
          <p:cNvPr id="62" name="Down Arrow 61"/>
          <p:cNvSpPr/>
          <p:nvPr/>
        </p:nvSpPr>
        <p:spPr>
          <a:xfrm rot="10800000">
            <a:off x="5438772" y="1018902"/>
            <a:ext cx="402397" cy="1515291"/>
          </a:xfrm>
          <a:prstGeom prst="downArrow">
            <a:avLst>
              <a:gd name="adj1" fmla="val 50000"/>
              <a:gd name="adj2" fmla="val 40261"/>
            </a:avLst>
          </a:prstGeom>
          <a:solidFill>
            <a:srgbClr val="00B050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63" name="Down Arrow 62"/>
          <p:cNvSpPr/>
          <p:nvPr/>
        </p:nvSpPr>
        <p:spPr>
          <a:xfrm rot="10800000">
            <a:off x="6479176" y="2272936"/>
            <a:ext cx="391886" cy="2181497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64" name="Down Arrow 63"/>
          <p:cNvSpPr/>
          <p:nvPr/>
        </p:nvSpPr>
        <p:spPr>
          <a:xfrm rot="10800000" flipH="1">
            <a:off x="6544490" y="1031964"/>
            <a:ext cx="287383" cy="1084217"/>
          </a:xfrm>
          <a:prstGeom prst="downArrow">
            <a:avLst/>
          </a:prstGeom>
          <a:solidFill>
            <a:srgbClr val="00B050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03072" y="4557992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71554" y="1554480"/>
            <a:ext cx="152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$=70% of FR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753497" y="1371600"/>
            <a:ext cx="15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$=65% of FR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11633" y="870548"/>
            <a:ext cx="2279996" cy="83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5081450" y="2677887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126479" y="2181497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75"/>
          <p:cNvGrpSpPr/>
          <p:nvPr/>
        </p:nvGrpSpPr>
        <p:grpSpPr>
          <a:xfrm>
            <a:off x="4990010" y="2495006"/>
            <a:ext cx="2312126" cy="1786557"/>
            <a:chOff x="4990010" y="2272937"/>
            <a:chExt cx="2312126" cy="1786557"/>
          </a:xfrm>
        </p:grpSpPr>
        <p:sp>
          <p:nvSpPr>
            <p:cNvPr id="65" name="TextBox 64"/>
            <p:cNvSpPr txBox="1"/>
            <p:nvPr/>
          </p:nvSpPr>
          <p:spPr>
            <a:xfrm>
              <a:off x="4990010" y="3474719"/>
              <a:ext cx="1280161" cy="58477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Lower Quality MT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13418" y="2272937"/>
              <a:ext cx="1188718" cy="584775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Higher Quality MT</a:t>
              </a:r>
            </a:p>
          </p:txBody>
        </p:sp>
        <p:pic>
          <p:nvPicPr>
            <p:cNvPr id="73" name="Picture 2" descr="C:\Users\FRRI\Documents\!MT\!SDL LW\Documentation\PEMT\server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91903" y="2811539"/>
              <a:ext cx="611069" cy="719214"/>
            </a:xfrm>
            <a:prstGeom prst="rect">
              <a:avLst/>
            </a:prstGeom>
            <a:noFill/>
          </p:spPr>
        </p:pic>
        <p:pic>
          <p:nvPicPr>
            <p:cNvPr id="74" name="Picture 3" descr="C:\Users\FRRI\Documents\!MT\!SDL LW\Documentation\PEMT\computer4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191658" y="3345289"/>
              <a:ext cx="343691" cy="313731"/>
            </a:xfrm>
            <a:prstGeom prst="rect">
              <a:avLst/>
            </a:prstGeom>
            <a:noFill/>
          </p:spPr>
        </p:pic>
      </p:grpSp>
      <p:sp>
        <p:nvSpPr>
          <p:cNvPr id="75" name="Title 3"/>
          <p:cNvSpPr txBox="1">
            <a:spLocks/>
          </p:cNvSpPr>
          <p:nvPr/>
        </p:nvSpPr>
        <p:spPr>
          <a:xfrm>
            <a:off x="5961562" y="235131"/>
            <a:ext cx="661308" cy="384721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utura Hv"/>
                <a:ea typeface="+mj-ea"/>
                <a:cs typeface="Futura"/>
              </a:rPr>
              <a:t>MT:</a:t>
            </a:r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171" y="261258"/>
            <a:ext cx="7022919" cy="418012"/>
          </a:xfrm>
        </p:spPr>
        <p:txBody>
          <a:bodyPr/>
          <a:lstStyle/>
          <a:p>
            <a:r>
              <a:rPr lang="en-US" dirty="0"/>
              <a:t>MT quality monitoring: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3666" y="4405904"/>
            <a:ext cx="106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FC5"/>
                </a:solidFill>
              </a:rPr>
              <a:t>Source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85938" y="705398"/>
            <a:ext cx="151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Translation</a:t>
            </a:r>
          </a:p>
        </p:txBody>
      </p:sp>
      <p:sp>
        <p:nvSpPr>
          <p:cNvPr id="59" name="Down Arrow 58"/>
          <p:cNvSpPr/>
          <p:nvPr/>
        </p:nvSpPr>
        <p:spPr>
          <a:xfrm rot="10800000">
            <a:off x="5525589" y="2743200"/>
            <a:ext cx="195942" cy="1750423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pic>
        <p:nvPicPr>
          <p:cNvPr id="61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2250" y="1606730"/>
            <a:ext cx="583710" cy="529516"/>
          </a:xfrm>
          <a:prstGeom prst="rect">
            <a:avLst/>
          </a:prstGeom>
          <a:noFill/>
        </p:spPr>
      </p:pic>
      <p:sp>
        <p:nvSpPr>
          <p:cNvPr id="62" name="Down Arrow 61"/>
          <p:cNvSpPr/>
          <p:nvPr/>
        </p:nvSpPr>
        <p:spPr>
          <a:xfrm rot="10800000">
            <a:off x="5438771" y="1632856"/>
            <a:ext cx="402397" cy="901336"/>
          </a:xfrm>
          <a:prstGeom prst="downArrow">
            <a:avLst>
              <a:gd name="adj1" fmla="val 50000"/>
              <a:gd name="adj2" fmla="val 40261"/>
            </a:avLst>
          </a:prstGeom>
          <a:solidFill>
            <a:srgbClr val="00B050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63" name="Down Arrow 62"/>
          <p:cNvSpPr/>
          <p:nvPr/>
        </p:nvSpPr>
        <p:spPr>
          <a:xfrm rot="10800000">
            <a:off x="6479176" y="2272936"/>
            <a:ext cx="391886" cy="2181497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64" name="Down Arrow 63"/>
          <p:cNvSpPr/>
          <p:nvPr/>
        </p:nvSpPr>
        <p:spPr>
          <a:xfrm rot="10800000" flipH="1">
            <a:off x="6544490" y="1658982"/>
            <a:ext cx="235133" cy="457198"/>
          </a:xfrm>
          <a:prstGeom prst="downArrow">
            <a:avLst/>
          </a:prstGeom>
          <a:solidFill>
            <a:srgbClr val="00B050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03072" y="4557992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71554" y="1894115"/>
            <a:ext cx="152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$=70% of FR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766560" y="1711234"/>
            <a:ext cx="15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$=65% of FR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5081450" y="2677887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126479" y="2181497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75"/>
          <p:cNvGrpSpPr/>
          <p:nvPr/>
        </p:nvGrpSpPr>
        <p:grpSpPr>
          <a:xfrm>
            <a:off x="4990010" y="2495006"/>
            <a:ext cx="2312126" cy="1786557"/>
            <a:chOff x="4990010" y="2272937"/>
            <a:chExt cx="2312126" cy="1786557"/>
          </a:xfrm>
        </p:grpSpPr>
        <p:sp>
          <p:nvSpPr>
            <p:cNvPr id="65" name="TextBox 64"/>
            <p:cNvSpPr txBox="1"/>
            <p:nvPr/>
          </p:nvSpPr>
          <p:spPr>
            <a:xfrm>
              <a:off x="4990010" y="3474719"/>
              <a:ext cx="1280161" cy="58477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Lower Quality MT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13418" y="2272937"/>
              <a:ext cx="1188718" cy="584775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Higher Quality MT</a:t>
              </a:r>
            </a:p>
          </p:txBody>
        </p:sp>
        <p:pic>
          <p:nvPicPr>
            <p:cNvPr id="73" name="Picture 2" descr="C:\Users\FRRI\Documents\!MT\!SDL LW\Documentation\PEMT\server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91903" y="2811539"/>
              <a:ext cx="611069" cy="719214"/>
            </a:xfrm>
            <a:prstGeom prst="rect">
              <a:avLst/>
            </a:prstGeom>
            <a:noFill/>
          </p:spPr>
        </p:pic>
        <p:pic>
          <p:nvPicPr>
            <p:cNvPr id="74" name="Picture 3" descr="C:\Users\FRRI\Documents\!MT\!SDL LW\Documentation\PEMT\computer4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191658" y="3345289"/>
              <a:ext cx="343691" cy="313731"/>
            </a:xfrm>
            <a:prstGeom prst="rect">
              <a:avLst/>
            </a:prstGeom>
            <a:noFill/>
          </p:spPr>
        </p:pic>
      </p:grpSp>
      <p:sp>
        <p:nvSpPr>
          <p:cNvPr id="42" name="Down Arrow 41"/>
          <p:cNvSpPr/>
          <p:nvPr/>
        </p:nvSpPr>
        <p:spPr>
          <a:xfrm rot="10800000">
            <a:off x="1254035" y="2743200"/>
            <a:ext cx="195942" cy="1750423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2">
                  <a:lumMod val="85000"/>
                </a:schemeClr>
              </a:solidFill>
              <a:latin typeface="Futura Bk"/>
              <a:cs typeface="Futura Bk"/>
            </a:endParaRPr>
          </a:p>
        </p:txBody>
      </p:sp>
      <p:pic>
        <p:nvPicPr>
          <p:cNvPr id="43" name="Picture 2" descr="C:\Users\FRRI\Documents\!MT\!SDL LW\Documentation\PEMT\tran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3759" y="1201782"/>
            <a:ext cx="583710" cy="529516"/>
          </a:xfrm>
          <a:prstGeom prst="rect">
            <a:avLst/>
          </a:prstGeom>
          <a:noFill/>
        </p:spPr>
      </p:pic>
      <p:sp>
        <p:nvSpPr>
          <p:cNvPr id="44" name="Down Arrow 43"/>
          <p:cNvSpPr/>
          <p:nvPr/>
        </p:nvSpPr>
        <p:spPr>
          <a:xfrm rot="10800000">
            <a:off x="1167218" y="1018902"/>
            <a:ext cx="402397" cy="1515291"/>
          </a:xfrm>
          <a:prstGeom prst="downArrow">
            <a:avLst>
              <a:gd name="adj1" fmla="val 50000"/>
              <a:gd name="adj2" fmla="val 40261"/>
            </a:avLst>
          </a:prstGeom>
          <a:solidFill>
            <a:srgbClr val="00B050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45" name="Down Arrow 44"/>
          <p:cNvSpPr/>
          <p:nvPr/>
        </p:nvSpPr>
        <p:spPr>
          <a:xfrm rot="10800000">
            <a:off x="2207622" y="2272936"/>
            <a:ext cx="391886" cy="2181497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46" name="Down Arrow 45"/>
          <p:cNvSpPr/>
          <p:nvPr/>
        </p:nvSpPr>
        <p:spPr>
          <a:xfrm rot="10800000" flipH="1">
            <a:off x="2272936" y="1031964"/>
            <a:ext cx="287383" cy="1084217"/>
          </a:xfrm>
          <a:prstGeom prst="downArrow">
            <a:avLst/>
          </a:prstGeom>
          <a:solidFill>
            <a:srgbClr val="00B050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Futura Bk"/>
              <a:cs typeface="Futura Bk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1518" y="4557992"/>
            <a:ext cx="2277718" cy="83166"/>
          </a:xfrm>
          <a:prstGeom prst="rect">
            <a:avLst/>
          </a:prstGeom>
          <a:solidFill>
            <a:srgbClr val="007FC5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7FC5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1554480"/>
            <a:ext cx="1528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$=70% of FR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81943" y="1371600"/>
            <a:ext cx="15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$=65% of FR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0079" y="870548"/>
            <a:ext cx="2279996" cy="831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809896" y="2677887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854925" y="2181497"/>
            <a:ext cx="1097282" cy="3321"/>
          </a:xfrm>
          <a:prstGeom prst="line">
            <a:avLst/>
          </a:prstGeom>
          <a:ln w="50800" cmpd="sng">
            <a:solidFill>
              <a:srgbClr val="FFC000"/>
            </a:solidFill>
            <a:prstDash val="sysDash"/>
            <a:round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75"/>
          <p:cNvGrpSpPr/>
          <p:nvPr/>
        </p:nvGrpSpPr>
        <p:grpSpPr>
          <a:xfrm>
            <a:off x="718456" y="2495006"/>
            <a:ext cx="2312126" cy="1786557"/>
            <a:chOff x="4990010" y="2272937"/>
            <a:chExt cx="2312126" cy="1786557"/>
          </a:xfrm>
        </p:grpSpPr>
        <p:sp>
          <p:nvSpPr>
            <p:cNvPr id="54" name="TextBox 53"/>
            <p:cNvSpPr txBox="1"/>
            <p:nvPr/>
          </p:nvSpPr>
          <p:spPr>
            <a:xfrm>
              <a:off x="4990010" y="3474719"/>
              <a:ext cx="1280161" cy="58477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Lower Quality MT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13418" y="2272937"/>
              <a:ext cx="1188718" cy="584775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Higher Quality MT</a:t>
              </a:r>
            </a:p>
          </p:txBody>
        </p:sp>
        <p:pic>
          <p:nvPicPr>
            <p:cNvPr id="57" name="Picture 2" descr="C:\Users\FRRI\Documents\!MT\!SDL LW\Documentation\PEMT\server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91903" y="2811539"/>
              <a:ext cx="611069" cy="719214"/>
            </a:xfrm>
            <a:prstGeom prst="rect">
              <a:avLst/>
            </a:prstGeom>
            <a:noFill/>
          </p:spPr>
        </p:pic>
        <p:pic>
          <p:nvPicPr>
            <p:cNvPr id="60" name="Picture 3" descr="C:\Users\FRRI\Documents\!MT\!SDL LW\Documentation\PEMT\computer4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191658" y="3345289"/>
              <a:ext cx="343691" cy="313731"/>
            </a:xfrm>
            <a:prstGeom prst="rect">
              <a:avLst/>
            </a:prstGeom>
            <a:noFill/>
          </p:spPr>
        </p:pic>
      </p:grpSp>
      <p:sp>
        <p:nvSpPr>
          <p:cNvPr id="76" name="TextBox 75"/>
          <p:cNvSpPr txBox="1"/>
          <p:nvPr/>
        </p:nvSpPr>
        <p:spPr>
          <a:xfrm>
            <a:off x="4924696" y="1536754"/>
            <a:ext cx="2279996" cy="831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i="1" dirty="0">
              <a:solidFill>
                <a:srgbClr val="00B05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4885509" y="914400"/>
            <a:ext cx="2338251" cy="0"/>
          </a:xfrm>
          <a:prstGeom prst="line">
            <a:avLst/>
          </a:prstGeom>
          <a:ln w="88900" cmpd="sng">
            <a:solidFill>
              <a:srgbClr val="00B05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9" idx="3"/>
          </p:cNvCxnSpPr>
          <p:nvPr/>
        </p:nvCxnSpPr>
        <p:spPr>
          <a:xfrm flipH="1" flipV="1">
            <a:off x="4604111" y="890064"/>
            <a:ext cx="294462" cy="559914"/>
          </a:xfrm>
          <a:prstGeom prst="line">
            <a:avLst/>
          </a:prstGeom>
          <a:ln w="88900" cmpd="sng">
            <a:gradFill>
              <a:gsLst>
                <a:gs pos="70000">
                  <a:schemeClr val="accent2"/>
                </a:gs>
                <a:gs pos="26000">
                  <a:srgbClr val="FF0000"/>
                </a:gs>
                <a:gs pos="0">
                  <a:srgbClr val="FFF200"/>
                </a:gs>
                <a:gs pos="0">
                  <a:srgbClr val="FFF200"/>
                </a:gs>
                <a:gs pos="0">
                  <a:srgbClr val="FFF200"/>
                </a:gs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stealt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Explosion 1 39"/>
          <p:cNvSpPr/>
          <p:nvPr/>
        </p:nvSpPr>
        <p:spPr>
          <a:xfrm>
            <a:off x="4990011" y="979715"/>
            <a:ext cx="600891" cy="509452"/>
          </a:xfrm>
          <a:prstGeom prst="irregularSeal1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Futura Bk"/>
              <a:cs typeface="Futura Bk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43154" y="1031966"/>
            <a:ext cx="297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we must avoid</a:t>
            </a:r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</p:sld>
</file>

<file path=ppt/theme/theme1.xml><?xml version="1.0" encoding="utf-8"?>
<a:theme xmlns:a="http://schemas.openxmlformats.org/drawingml/2006/main" name="HP_PPT_Standard_template">
  <a:themeElements>
    <a:clrScheme name="Custom 17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33AEAAABFA4040B27129DC9BD980BC" ma:contentTypeVersion="5" ma:contentTypeDescription="Create a new document." ma:contentTypeScope="" ma:versionID="6e82d8be45ebbe7a884e38021c43a0d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0a068d2b8e752844c96904e7eda918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E7BC30-AC78-411E-B107-01F74970B8DD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9888B89-ED47-422C-8CA8-ACEE5ED960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F52EE9-C6C2-42C4-ABA1-B5F7C34616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HP_PPT_Standard_template</Template>
  <TotalTime>46</TotalTime>
  <Words>1329</Words>
  <Application>Microsoft Office PowerPoint</Application>
  <PresentationFormat>On-screen Show (16:9)</PresentationFormat>
  <Paragraphs>235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Futura Hv</vt:lpstr>
      <vt:lpstr>Calibri</vt:lpstr>
      <vt:lpstr>Futura Bk</vt:lpstr>
      <vt:lpstr>Lucida Grande</vt:lpstr>
      <vt:lpstr>HP Simplified</vt:lpstr>
      <vt:lpstr>Arial</vt:lpstr>
      <vt:lpstr>HP_PPT_Standard_template</vt:lpstr>
      <vt:lpstr>MT at HP</vt:lpstr>
      <vt:lpstr>HP data used for training:</vt:lpstr>
      <vt:lpstr>Training of MT engines</vt:lpstr>
      <vt:lpstr>Post-editing or raw MT publication?</vt:lpstr>
      <vt:lpstr>Content types: </vt:lpstr>
      <vt:lpstr>Future activities </vt:lpstr>
      <vt:lpstr>Manual and Computer-Assisted Translation </vt:lpstr>
      <vt:lpstr>TM leverage:</vt:lpstr>
      <vt:lpstr>MT quality monitoring: </vt:lpstr>
      <vt:lpstr>Raw MT publication: </vt:lpstr>
      <vt:lpstr>Quality of raw MT: </vt:lpstr>
      <vt:lpstr>PowerPoint Presentation</vt:lpstr>
      <vt:lpstr>PowerPoint Presentation</vt:lpstr>
      <vt:lpstr>Thank you</vt:lpstr>
      <vt:lpstr>TM leveraging: </vt:lpstr>
      <vt:lpstr>TM leveraging: </vt:lpstr>
      <vt:lpstr>MT and Post-edition: </vt:lpstr>
      <vt:lpstr>Thank you</vt:lpstr>
      <vt:lpstr>Title (28 pt. HP Simplified bold)</vt:lpstr>
      <vt:lpstr>Title (28 pt. HP Simplified bold)</vt:lpstr>
      <vt:lpstr>Chart style with bulleted copy</vt:lpstr>
    </vt:vector>
  </TitlesOfParts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 at HP</dc:title>
  <dc:creator>Alison Toon</dc:creator>
  <cp:lastModifiedBy>Radulescu, Ramona</cp:lastModifiedBy>
  <cp:revision>8</cp:revision>
  <cp:lastPrinted>2012-04-13T15:38:33Z</cp:lastPrinted>
  <dcterms:created xsi:type="dcterms:W3CDTF">2012-04-30T17:32:37Z</dcterms:created>
  <dcterms:modified xsi:type="dcterms:W3CDTF">2024-03-13T18:57:34Z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0x010100A533AEAAABFA4040B27129DC9BD980BC</vt:lpwstr>
  </property>
  <property fmtid="{D5CDD505-2E9C-101B-9397-08002B2CF9AE}" pid="3" name="Order">
    <vt:r8>500</vt:r8>
  </property>
</Properties>
</file>