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804" r:id="rId1"/>
  </p:sldMasterIdLst>
  <p:notesMasterIdLst>
    <p:notesMasterId r:id="rId12"/>
  </p:notesMasterIdLst>
  <p:handoutMasterIdLst>
    <p:handoutMasterId r:id="rId13"/>
  </p:handoutMasterIdLst>
  <p:sldIdLst>
    <p:sldId id="553" r:id="rId2"/>
    <p:sldId id="432" r:id="rId3"/>
    <p:sldId id="532" r:id="rId4"/>
    <p:sldId id="569" r:id="rId5"/>
    <p:sldId id="570" r:id="rId6"/>
    <p:sldId id="571" r:id="rId7"/>
    <p:sldId id="575" r:id="rId8"/>
    <p:sldId id="572" r:id="rId9"/>
    <p:sldId id="573" r:id="rId10"/>
    <p:sldId id="566" r:id="rId11"/>
  </p:sldIdLst>
  <p:sldSz cx="9144000" cy="5143500" type="screen16x9"/>
  <p:notesSz cx="6858000" cy="9144000"/>
  <p:embeddedFontLst>
    <p:embeddedFont>
      <p:font typeface="Futura Bk" panose="020B0604020202020204" charset="0"/>
      <p:regular r:id="rId14"/>
      <p:bold r:id="rId15"/>
      <p:italic r:id="rId16"/>
    </p:embeddedFont>
    <p:embeddedFont>
      <p:font typeface="HP Simplified" panose="020B0604020202020204" charset="0"/>
      <p:regular r:id="rId17"/>
      <p:bold r:id="rId18"/>
      <p:italic r:id="rId19"/>
      <p:boldItalic r:id="rId2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83">
          <p15:clr>
            <a:srgbClr val="A4A3A4"/>
          </p15:clr>
        </p15:guide>
        <p15:guide id="2" orient="horz" pos="743">
          <p15:clr>
            <a:srgbClr val="A4A3A4"/>
          </p15:clr>
        </p15:guide>
        <p15:guide id="3" orient="horz" pos="893">
          <p15:clr>
            <a:srgbClr val="A4A3A4"/>
          </p15:clr>
        </p15:guide>
        <p15:guide id="4" orient="horz" pos="438">
          <p15:clr>
            <a:srgbClr val="A4A3A4"/>
          </p15:clr>
        </p15:guide>
        <p15:guide id="5" orient="horz" pos="1671">
          <p15:clr>
            <a:srgbClr val="A4A3A4"/>
          </p15:clr>
        </p15:guide>
        <p15:guide id="6" orient="horz" pos="2236">
          <p15:clr>
            <a:srgbClr val="A4A3A4"/>
          </p15:clr>
        </p15:guide>
        <p15:guide id="7" orient="horz" pos="146">
          <p15:clr>
            <a:srgbClr val="A4A3A4"/>
          </p15:clr>
        </p15:guide>
        <p15:guide id="8" orient="horz" pos="2443">
          <p15:clr>
            <a:srgbClr val="A4A3A4"/>
          </p15:clr>
        </p15:guide>
        <p15:guide id="9" pos="1794">
          <p15:clr>
            <a:srgbClr val="A4A3A4"/>
          </p15:clr>
        </p15:guide>
        <p15:guide id="10" pos="2736">
          <p15:clr>
            <a:srgbClr val="A4A3A4"/>
          </p15:clr>
        </p15:guide>
        <p15:guide id="11" pos="202">
          <p15:clr>
            <a:srgbClr val="A4A3A4"/>
          </p15:clr>
        </p15:guide>
        <p15:guide id="12" pos="5322">
          <p15:clr>
            <a:srgbClr val="A4A3A4"/>
          </p15:clr>
        </p15:guide>
        <p15:guide id="13" pos="5625">
          <p15:clr>
            <a:srgbClr val="A4A3A4"/>
          </p15:clr>
        </p15:guide>
        <p15:guide id="14" pos="2878">
          <p15:clr>
            <a:srgbClr val="A4A3A4"/>
          </p15:clr>
        </p15:guide>
        <p15:guide id="15" pos="3555">
          <p15:clr>
            <a:srgbClr val="A4A3A4"/>
          </p15:clr>
        </p15:guide>
        <p15:guide id="16" pos="1965">
          <p15:clr>
            <a:srgbClr val="A4A3A4"/>
          </p15:clr>
        </p15:guide>
        <p15:guide id="17" pos="372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9B8BB"/>
    <a:srgbClr val="E5E8E8"/>
    <a:srgbClr val="822980"/>
    <a:srgbClr val="B9B9BB"/>
    <a:srgbClr val="B6B8BB"/>
    <a:srgbClr val="87898B"/>
    <a:srgbClr val="CCCCCC"/>
    <a:srgbClr val="999999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1" autoAdjust="0"/>
    <p:restoredTop sz="88727" autoAdjust="0"/>
  </p:normalViewPr>
  <p:slideViewPr>
    <p:cSldViewPr snapToGrid="0">
      <p:cViewPr varScale="1">
        <p:scale>
          <a:sx n="62" d="100"/>
          <a:sy n="62" d="100"/>
        </p:scale>
        <p:origin x="270" y="66"/>
      </p:cViewPr>
      <p:guideLst>
        <p:guide orient="horz" pos="3083"/>
        <p:guide orient="horz" pos="743"/>
        <p:guide orient="horz" pos="893"/>
        <p:guide orient="horz" pos="438"/>
        <p:guide orient="horz" pos="1671"/>
        <p:guide orient="horz" pos="2236"/>
        <p:guide orient="horz" pos="146"/>
        <p:guide orient="horz" pos="2443"/>
        <p:guide pos="1794"/>
        <p:guide pos="2736"/>
        <p:guide pos="202"/>
        <p:guide pos="5322"/>
        <p:guide pos="5625"/>
        <p:guide pos="2878"/>
        <p:guide pos="3555"/>
        <p:guide pos="1965"/>
        <p:guide pos="3723"/>
      </p:guideLst>
    </p:cSldViewPr>
  </p:slideViewPr>
  <p:outlineViewPr>
    <p:cViewPr>
      <p:scale>
        <a:sx n="33" d="100"/>
        <a:sy n="33" d="100"/>
      </p:scale>
      <p:origin x="0" y="19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17" d="100"/>
          <a:sy n="117" d="100"/>
        </p:scale>
        <p:origin x="-4024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78B55-319B-2D4F-AE49-6C1B6E1A4DDA}" type="datetimeFigureOut">
              <a:rPr lang="en-US" smtClean="0">
                <a:latin typeface="HP Simplified"/>
                <a:cs typeface="HP Simplified"/>
              </a:rPr>
              <a:pPr/>
              <a:t>3/13/2024</a:t>
            </a:fld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27340-60F0-7D46-BC5B-91B08A318A82}" type="slidenum">
              <a:rPr lang="en-GB" smtClean="0">
                <a:latin typeface="HP Simplified"/>
                <a:cs typeface="HP Simplified"/>
              </a:rPr>
              <a:pPr/>
              <a:t>‹#›</a:t>
            </a:fld>
            <a:endParaRPr lang="en-GB" dirty="0">
              <a:latin typeface="HP Simplified"/>
              <a:cs typeface="HP Simplified"/>
            </a:endParaRPr>
          </a:p>
        </p:txBody>
      </p:sp>
    </p:spTree>
    <p:extLst>
      <p:ext uri="{BB962C8B-B14F-4D97-AF65-F5344CB8AC3E}">
        <p14:creationId xmlns:p14="http://schemas.microsoft.com/office/powerpoint/2010/main" val="49321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P Simplified"/>
                <a:cs typeface="HP Simplified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P Simplified"/>
                <a:cs typeface="HP Simplified"/>
              </a:defRPr>
            </a:lvl1pPr>
          </a:lstStyle>
          <a:p>
            <a:fld id="{2D9CAF8C-0805-8440-B43D-DCCAAA4D80CE}" type="datetimeFigureOut">
              <a:rPr lang="en-US" smtClean="0"/>
              <a:pPr/>
              <a:t>3/13/2024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P Simplified"/>
                <a:cs typeface="HP Simplified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P Simplified"/>
                <a:cs typeface="HP Simplified"/>
              </a:defRPr>
            </a:lvl1pPr>
          </a:lstStyle>
          <a:p>
            <a:fld id="{22A853E8-D85F-5D49-95D2-E1D96ABFE2B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0798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title slide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036820"/>
            <a:ext cx="6858000" cy="1206484"/>
          </a:xfrm>
        </p:spPr>
        <p:txBody>
          <a:bodyPr anchor="b"/>
          <a:lstStyle>
            <a:lvl1pPr>
              <a:lnSpc>
                <a:spcPct val="90000"/>
              </a:lnSpc>
              <a:defRPr sz="4600" spc="-1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3316628"/>
            <a:ext cx="6858000" cy="9144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" name="Picture 1" descr="HP_White_RGB_150_L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365760"/>
            <a:ext cx="1883664" cy="188366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>
                <a:solidFill>
                  <a:schemeClr val="bg1"/>
                </a:solidFill>
                <a:latin typeface="HP Simplified"/>
                <a:cs typeface="HP Simplified"/>
              </a:rPr>
              <a:t>© Copyright 2012 Hewlett-Packard Development Company, L.P. </a:t>
            </a:r>
            <a:r>
              <a:rPr lang="en-US" sz="700" b="0" i="0" baseline="0" dirty="0">
                <a:solidFill>
                  <a:schemeClr val="bg1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>
                <a:solidFill>
                  <a:schemeClr val="bg1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2276755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title, sub title with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2" y="235063"/>
            <a:ext cx="8460105" cy="429768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329184" y="1189039"/>
            <a:ext cx="2523744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3124486" y="1189039"/>
            <a:ext cx="2523744" cy="3222625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5919788" y="1189039"/>
            <a:ext cx="2527300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1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7351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alf page, sub titl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27" y="1186047"/>
            <a:ext cx="3878263" cy="3222441"/>
          </a:xfrm>
        </p:spPr>
        <p:txBody>
          <a:bodyPr anchor="ctr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69" y="235063"/>
            <a:ext cx="8458200" cy="429768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4011612" cy="3219768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1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051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ue divider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38328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000" b="1" i="0" spc="-100" baseline="0">
                <a:solidFill>
                  <a:schemeClr val="bg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</a:t>
            </a:r>
            <a:br>
              <a:rPr lang="en-US" noProof="0" dirty="0"/>
            </a:br>
            <a:r>
              <a:rPr lang="en-US" noProof="0" dirty="0"/>
              <a:t>master </a:t>
            </a:r>
            <a:br>
              <a:rPr lang="en-US" noProof="0" dirty="0"/>
            </a:br>
            <a:r>
              <a:rPr lang="en-US" noProof="0" dirty="0"/>
              <a:t>title style</a:t>
            </a:r>
          </a:p>
        </p:txBody>
      </p:sp>
      <p:pic>
        <p:nvPicPr>
          <p:cNvPr id="7" name="Picture 6" descr="HP_White_RGB_150_S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4535424"/>
            <a:ext cx="365736" cy="36573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>
                <a:solidFill>
                  <a:schemeClr val="bg1"/>
                </a:solidFill>
                <a:latin typeface="HP Simplified"/>
                <a:cs typeface="HP Simplified"/>
              </a:rPr>
              <a:t>© Copyright 2012 Hewlett-Packard Development Company, L.P. </a:t>
            </a:r>
            <a:r>
              <a:rPr lang="en-US" sz="700" b="0" i="0" baseline="0" dirty="0">
                <a:solidFill>
                  <a:schemeClr val="bg1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>
                <a:solidFill>
                  <a:schemeClr val="bg1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232033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37744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000" b="1" i="0" spc="-100">
                <a:solidFill>
                  <a:schemeClr val="tx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</a:t>
            </a:r>
            <a:br>
              <a:rPr lang="en-US" noProof="0" dirty="0"/>
            </a:br>
            <a:r>
              <a:rPr lang="en-US" noProof="0" dirty="0"/>
              <a:t>master </a:t>
            </a:r>
            <a:br>
              <a:rPr lang="en-US" noProof="0" dirty="0"/>
            </a:br>
            <a:r>
              <a:rPr lang="en-US" noProof="0" dirty="0"/>
              <a:t>title style</a:t>
            </a:r>
          </a:p>
        </p:txBody>
      </p:sp>
      <p:pic>
        <p:nvPicPr>
          <p:cNvPr id="7" name="Picture 6" descr="HP_White_RGB_150_S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4535424"/>
            <a:ext cx="365736" cy="36573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>
                <a:solidFill>
                  <a:schemeClr val="accent5"/>
                </a:solidFill>
                <a:latin typeface="HP Simplified"/>
                <a:cs typeface="HP Simplified"/>
              </a:rPr>
              <a:t>© Copyright 2012 Hewlett-Packard Development Company, L.P. </a:t>
            </a:r>
            <a:r>
              <a:rPr lang="en-US" sz="700" b="0" i="0" baseline="0" dirty="0">
                <a:solidFill>
                  <a:schemeClr val="accent5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>
                <a:solidFill>
                  <a:schemeClr val="accent5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  <p:pic>
        <p:nvPicPr>
          <p:cNvPr id="5" name="Picture 4" descr="HP_Blue_RGB_150_SM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4535424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79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quote slide with sub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40919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lang="en-US" sz="4000" b="1" i="0" kern="1200" spc="-100" noProof="0" dirty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</a:t>
            </a:r>
            <a:br>
              <a:rPr lang="en-US" noProof="0" dirty="0"/>
            </a:br>
            <a:r>
              <a:rPr lang="en-US" noProof="0" dirty="0"/>
              <a:t>master </a:t>
            </a:r>
            <a:br>
              <a:rPr lang="en-US" noProof="0" dirty="0"/>
            </a:br>
            <a:r>
              <a:rPr lang="en-US" noProof="0" dirty="0"/>
              <a:t>title style</a:t>
            </a:r>
          </a:p>
        </p:txBody>
      </p:sp>
      <p:pic>
        <p:nvPicPr>
          <p:cNvPr id="7" name="Picture 6" descr="HP_White_RGB_150_S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4535424"/>
            <a:ext cx="365736" cy="36573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>
                <a:solidFill>
                  <a:schemeClr val="bg1"/>
                </a:solidFill>
                <a:latin typeface="HP Simplified"/>
                <a:cs typeface="HP Simplified"/>
              </a:rPr>
              <a:t>© Copyright 2012 Hewlett-Packard Development Company, L.P. </a:t>
            </a:r>
            <a:r>
              <a:rPr lang="en-US" sz="700" b="0" i="0" baseline="0" dirty="0">
                <a:solidFill>
                  <a:schemeClr val="bg1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>
                <a:solidFill>
                  <a:schemeClr val="bg1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5269" y="3305361"/>
            <a:ext cx="5148072" cy="6492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rgbClr val="FFFFFF"/>
                </a:solidFill>
                <a:latin typeface="+mn-lt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5884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0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525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0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8117904" cy="3219768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6214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0" y="751390"/>
            <a:ext cx="8117206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0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1"/>
            <a:ext cx="8119872" cy="3228975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970999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title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 bwMode="black">
          <a:xfrm>
            <a:off x="331471" y="235063"/>
            <a:ext cx="8460105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328613" y="1188720"/>
            <a:ext cx="4030662" cy="3219769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4568825" y="1185864"/>
            <a:ext cx="3878264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1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8470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, sub titl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27" y="1186047"/>
            <a:ext cx="3878263" cy="3222441"/>
          </a:xfrm>
        </p:spPr>
        <p:txBody>
          <a:bodyPr anchor="ctr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69" y="235063"/>
            <a:ext cx="8458200" cy="429768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4011612" cy="3219768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1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051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328614" y="235064"/>
            <a:ext cx="8123236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 bwMode="black">
          <a:xfrm>
            <a:off x="330200" y="1188720"/>
            <a:ext cx="8119872" cy="321976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4501" y="4758803"/>
            <a:ext cx="8012545" cy="228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>
                <a:solidFill>
                  <a:srgbClr val="B9B8BB"/>
                </a:solidFill>
                <a:latin typeface="HP Simplified"/>
                <a:cs typeface="HP Simplified"/>
              </a:rPr>
              <a:t>© Copyright 2012 Hewlett-Packard Development Company, L.P. </a:t>
            </a:r>
            <a:r>
              <a:rPr lang="en-US" sz="700" b="0" i="0" baseline="0" dirty="0">
                <a:solidFill>
                  <a:srgbClr val="B9B8BB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>
                <a:solidFill>
                  <a:srgbClr val="B9B8BB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  <p:sp>
        <p:nvSpPr>
          <p:cNvPr id="8" name="TextBox 7"/>
          <p:cNvSpPr txBox="1"/>
          <p:nvPr/>
        </p:nvSpPr>
        <p:spPr bwMode="gray">
          <a:xfrm>
            <a:off x="329184" y="4788485"/>
            <a:ext cx="323009" cy="149332"/>
          </a:xfrm>
          <a:prstGeom prst="rect">
            <a:avLst/>
          </a:prstGeom>
        </p:spPr>
        <p:txBody>
          <a:bodyPr vert="horz" wrap="none" lIns="0" tIns="45720" rIns="91440" bIns="45720" rtlCol="0" anchor="ctr">
            <a:noAutofit/>
          </a:bodyPr>
          <a:lstStyle/>
          <a:p>
            <a:pPr marL="0" algn="l" defTabSz="914400" rtl="0" eaLnBrk="1" latinLnBrk="0" hangingPunct="1"/>
            <a:fld id="{6C5AF65D-6854-49AF-ABC5-48B5BA0EA842}" type="slidenum">
              <a:rPr lang="en-US" sz="700" b="0" i="0" kern="1200" smtClean="0">
                <a:solidFill>
                  <a:srgbClr val="B9B8BB"/>
                </a:solidFill>
                <a:latin typeface="HP Simplified"/>
                <a:ea typeface="+mn-ea"/>
                <a:cs typeface="HP Simplified"/>
              </a:rPr>
              <a:pPr marL="0" algn="l" defTabSz="914400" rtl="0" eaLnBrk="1" latinLnBrk="0" hangingPunct="1"/>
              <a:t>‹#›</a:t>
            </a:fld>
            <a:endParaRPr lang="en-US" sz="700" b="0" i="0" kern="1200" dirty="0">
              <a:solidFill>
                <a:srgbClr val="B9B8BB"/>
              </a:solidFill>
              <a:latin typeface="HP Simplified"/>
              <a:ea typeface="+mn-ea"/>
              <a:cs typeface="HP Simplified"/>
            </a:endParaRPr>
          </a:p>
        </p:txBody>
      </p:sp>
      <p:pic>
        <p:nvPicPr>
          <p:cNvPr id="4" name="Picture 3" descr="HP_Blue_RGB_150_S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4535424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27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19" r:id="rId2"/>
    <p:sldLayoutId id="2147483834" r:id="rId3"/>
    <p:sldLayoutId id="2147483833" r:id="rId4"/>
    <p:sldLayoutId id="2147483837" r:id="rId5"/>
    <p:sldLayoutId id="2147483818" r:id="rId6"/>
    <p:sldLayoutId id="2147483809" r:id="rId7"/>
    <p:sldLayoutId id="2147483823" r:id="rId8"/>
    <p:sldLayoutId id="2147483824" r:id="rId9"/>
    <p:sldLayoutId id="2147483825" r:id="rId10"/>
    <p:sldLayoutId id="2147483838" r:id="rId11"/>
  </p:sldLayoutIdLst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spcAft>
          <a:spcPts val="0"/>
        </a:spcAft>
        <a:buNone/>
        <a:defRPr lang="en-GB" sz="2800" b="1" i="0" kern="1200" dirty="0" smtClean="0">
          <a:solidFill>
            <a:srgbClr val="000000"/>
          </a:solidFill>
          <a:latin typeface="HP Simplified" pitchFamily="34" charset="0"/>
          <a:ea typeface="+mj-ea"/>
          <a:cs typeface="HP Simplified" pitchFamily="34" charset="0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Arial"/>
        <a:buNone/>
        <a:defRPr sz="1800" b="1" i="0" kern="1200">
          <a:solidFill>
            <a:schemeClr val="accent1"/>
          </a:solidFill>
          <a:latin typeface="HP Simplified" pitchFamily="34" charset="0"/>
          <a:ea typeface="+mn-ea"/>
          <a:cs typeface="HP Simplified" pitchFamily="34" charset="0"/>
        </a:defRPr>
      </a:lvl1pPr>
      <a:lvl2pPr marL="0" indent="0" algn="l" defTabSz="430213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Lucida Grande"/>
        <a:buNone/>
        <a:defRPr sz="16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2pPr>
      <a:lvl3pPr marL="169863" indent="-169863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/>
        <a:buChar char="•"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3pPr>
      <a:lvl4pPr marL="341313" indent="-180975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80000"/>
        <a:buFont typeface="Lucida Grande"/>
        <a:buChar char="−"/>
        <a:defRPr lang="en-US" sz="1400" b="0" i="0" kern="1200" dirty="0" smtClean="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4pPr>
      <a:lvl5pPr marL="469900" indent="-150813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/>
        <a:buChar char="•"/>
        <a:tabLst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5pPr>
      <a:lvl6pPr marL="2286000" indent="0" algn="l" defTabSz="457200" rtl="0" eaLnBrk="1" latinLnBrk="0" hangingPunct="1">
        <a:lnSpc>
          <a:spcPts val="2500"/>
        </a:lnSpc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Translation Memories and Translation Memory Sequences in ETMA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What they are? How they work?</a:t>
            </a:r>
          </a:p>
          <a:p>
            <a:r>
              <a:rPr lang="en-US" dirty="0"/>
              <a:t>September</a:t>
            </a:r>
            <a:r>
              <a:rPr lang="en-US" b="0"/>
              <a:t>, 2018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33726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895399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2"/>
            <a:r>
              <a:rPr lang="en-US" b="1" dirty="0"/>
              <a:t>Translation memory (TM) </a:t>
            </a:r>
            <a:r>
              <a:rPr lang="en-US" dirty="0"/>
              <a:t>= database which stores the source text and its corresponding translation in language pairs called “translation units” or segments.</a:t>
            </a:r>
          </a:p>
          <a:p>
            <a:pPr lvl="2"/>
            <a:endParaRPr lang="en-US" dirty="0"/>
          </a:p>
          <a:p>
            <a:pPr lvl="2"/>
            <a:r>
              <a:rPr lang="en-US" b="1" dirty="0"/>
              <a:t>TM Sequences</a:t>
            </a:r>
            <a:r>
              <a:rPr lang="en-US" dirty="0"/>
              <a:t> = consolidation of multiple TMs with a notion of order and penalty to be used for a given program + which TM to store new translated content into.</a:t>
            </a:r>
          </a:p>
        </p:txBody>
      </p:sp>
    </p:spTree>
    <p:extLst>
      <p:ext uri="{BB962C8B-B14F-4D97-AF65-F5344CB8AC3E}">
        <p14:creationId xmlns:p14="http://schemas.microsoft.com/office/powerpoint/2010/main" val="3765176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Translation Memories in ETMA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>
          <a:xfrm>
            <a:off x="329184" y="853045"/>
            <a:ext cx="8117904" cy="3219768"/>
          </a:xfrm>
        </p:spPr>
        <p:txBody>
          <a:bodyPr/>
          <a:lstStyle/>
          <a:p>
            <a:r>
              <a:rPr lang="en-US" dirty="0"/>
              <a:t> 	</a:t>
            </a:r>
            <a:endParaRPr lang="en-GB" dirty="0"/>
          </a:p>
          <a:p>
            <a:pPr lvl="1"/>
            <a:r>
              <a:rPr lang="en-US" dirty="0"/>
              <a:t>All Translation Memories (TMs) are stored at the HP level in ETMA, to ensure potential leverage between programs in different organizations.</a:t>
            </a:r>
          </a:p>
        </p:txBody>
      </p:sp>
      <p:sp>
        <p:nvSpPr>
          <p:cNvPr id="5" name="Rectangle 4"/>
          <p:cNvSpPr/>
          <p:nvPr/>
        </p:nvSpPr>
        <p:spPr>
          <a:xfrm>
            <a:off x="900113" y="1935163"/>
            <a:ext cx="803275" cy="347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defRPr/>
            </a:pPr>
            <a:r>
              <a:rPr lang="en-US" sz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HP</a:t>
            </a:r>
          </a:p>
        </p:txBody>
      </p:sp>
      <p:sp>
        <p:nvSpPr>
          <p:cNvPr id="6" name="Flowchart: Magnetic Disk 5"/>
          <p:cNvSpPr/>
          <p:nvPr/>
        </p:nvSpPr>
        <p:spPr>
          <a:xfrm>
            <a:off x="1560513" y="2486025"/>
            <a:ext cx="177800" cy="169863"/>
          </a:xfrm>
          <a:prstGeom prst="flowChartMagneticDisk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defRPr/>
            </a:pPr>
            <a:endParaRPr lang="en-US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8" name="Flowchart: Magnetic Disk 7"/>
          <p:cNvSpPr/>
          <p:nvPr/>
        </p:nvSpPr>
        <p:spPr>
          <a:xfrm>
            <a:off x="1568450" y="2714625"/>
            <a:ext cx="177800" cy="169863"/>
          </a:xfrm>
          <a:prstGeom prst="flowChartMagneticDisk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defRPr/>
            </a:pPr>
            <a:endParaRPr lang="en-US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9" name="Flowchart: Magnetic Disk 8"/>
          <p:cNvSpPr/>
          <p:nvPr/>
        </p:nvSpPr>
        <p:spPr>
          <a:xfrm>
            <a:off x="1576388" y="2951163"/>
            <a:ext cx="177800" cy="169862"/>
          </a:xfrm>
          <a:prstGeom prst="flowChartMagneticDisk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defRPr/>
            </a:pPr>
            <a:endParaRPr lang="en-US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0" name="Flowchart: Magnetic Disk 9"/>
          <p:cNvSpPr/>
          <p:nvPr/>
        </p:nvSpPr>
        <p:spPr>
          <a:xfrm>
            <a:off x="1568450" y="3179763"/>
            <a:ext cx="177800" cy="169862"/>
          </a:xfrm>
          <a:prstGeom prst="flowChartMagneticDisk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defRPr/>
            </a:pPr>
            <a:endParaRPr lang="en-US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1" name="Flowchart: Magnetic Disk 10"/>
          <p:cNvSpPr/>
          <p:nvPr/>
        </p:nvSpPr>
        <p:spPr>
          <a:xfrm>
            <a:off x="1576388" y="3425825"/>
            <a:ext cx="177800" cy="169863"/>
          </a:xfrm>
          <a:prstGeom prst="flowChartMagneticDisk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defRPr/>
            </a:pPr>
            <a:endParaRPr lang="en-US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2" name="Flowchart: Magnetic Disk 11"/>
          <p:cNvSpPr/>
          <p:nvPr/>
        </p:nvSpPr>
        <p:spPr>
          <a:xfrm>
            <a:off x="1568450" y="3654425"/>
            <a:ext cx="177800" cy="169863"/>
          </a:xfrm>
          <a:prstGeom prst="flowChartMagneticDisk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defRPr/>
            </a:pPr>
            <a:endParaRPr lang="en-US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3" name="Flowchart: Magnetic Disk 12"/>
          <p:cNvSpPr/>
          <p:nvPr/>
        </p:nvSpPr>
        <p:spPr>
          <a:xfrm>
            <a:off x="1576388" y="3883025"/>
            <a:ext cx="177800" cy="169863"/>
          </a:xfrm>
          <a:prstGeom prst="flowChartMagneticDisk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defRPr/>
            </a:pPr>
            <a:endParaRPr lang="en-US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4" name="Flowchart: Magnetic Disk 13"/>
          <p:cNvSpPr/>
          <p:nvPr/>
        </p:nvSpPr>
        <p:spPr>
          <a:xfrm>
            <a:off x="1576388" y="4111625"/>
            <a:ext cx="177800" cy="169863"/>
          </a:xfrm>
          <a:prstGeom prst="flowChartMagneticDisk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defRPr/>
            </a:pPr>
            <a:endParaRPr lang="en-US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5" name="Flowchart: Magnetic Disk 14"/>
          <p:cNvSpPr/>
          <p:nvPr/>
        </p:nvSpPr>
        <p:spPr>
          <a:xfrm>
            <a:off x="1585913" y="4348163"/>
            <a:ext cx="177800" cy="169862"/>
          </a:xfrm>
          <a:prstGeom prst="flowChartMagneticDisk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defRPr/>
            </a:pPr>
            <a:endParaRPr lang="en-US" sz="2000" dirty="0">
              <a:solidFill>
                <a:prstClr val="white"/>
              </a:solidFill>
              <a:latin typeface="+mj-lt"/>
            </a:endParaRPr>
          </a:p>
        </p:txBody>
      </p:sp>
      <p:cxnSp>
        <p:nvCxnSpPr>
          <p:cNvPr id="16" name="Shape 15"/>
          <p:cNvCxnSpPr>
            <a:stCxn id="5" idx="2"/>
            <a:endCxn id="6" idx="2"/>
          </p:cNvCxnSpPr>
          <p:nvPr/>
        </p:nvCxnSpPr>
        <p:spPr>
          <a:xfrm rot="16200000" flipH="1">
            <a:off x="1287463" y="2297112"/>
            <a:ext cx="287338" cy="258763"/>
          </a:xfrm>
          <a:prstGeom prst="bentConnector2">
            <a:avLst/>
          </a:prstGeom>
          <a:ln w="63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endCxn id="8" idx="2"/>
          </p:cNvCxnSpPr>
          <p:nvPr/>
        </p:nvCxnSpPr>
        <p:spPr>
          <a:xfrm>
            <a:off x="1314450" y="2570163"/>
            <a:ext cx="254000" cy="228600"/>
          </a:xfrm>
          <a:prstGeom prst="bentConnector3">
            <a:avLst>
              <a:gd name="adj1" fmla="val -3334"/>
            </a:avLst>
          </a:prstGeom>
          <a:ln w="63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>
            <a:off x="1306513" y="2798763"/>
            <a:ext cx="254000" cy="228600"/>
          </a:xfrm>
          <a:prstGeom prst="bentConnector3">
            <a:avLst>
              <a:gd name="adj1" fmla="val 0"/>
            </a:avLst>
          </a:prstGeom>
          <a:ln w="63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>
            <a:off x="1306513" y="3027363"/>
            <a:ext cx="254000" cy="228600"/>
          </a:xfrm>
          <a:prstGeom prst="bentConnector3">
            <a:avLst>
              <a:gd name="adj1" fmla="val 0"/>
            </a:avLst>
          </a:prstGeom>
          <a:ln w="63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>
            <a:off x="1306513" y="3255963"/>
            <a:ext cx="254000" cy="228600"/>
          </a:xfrm>
          <a:prstGeom prst="bentConnector3">
            <a:avLst>
              <a:gd name="adj1" fmla="val 0"/>
            </a:avLst>
          </a:prstGeom>
          <a:ln w="63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>
            <a:off x="1306513" y="3484563"/>
            <a:ext cx="254000" cy="228600"/>
          </a:xfrm>
          <a:prstGeom prst="bentConnector3">
            <a:avLst>
              <a:gd name="adj1" fmla="val 0"/>
            </a:avLst>
          </a:prstGeom>
          <a:ln w="63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>
            <a:off x="1306513" y="3713163"/>
            <a:ext cx="254000" cy="228600"/>
          </a:xfrm>
          <a:prstGeom prst="bentConnector3">
            <a:avLst>
              <a:gd name="adj1" fmla="val 0"/>
            </a:avLst>
          </a:prstGeom>
          <a:ln w="63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>
            <a:off x="1306513" y="3959225"/>
            <a:ext cx="254000" cy="228600"/>
          </a:xfrm>
          <a:prstGeom prst="bentConnector3">
            <a:avLst>
              <a:gd name="adj1" fmla="val 0"/>
            </a:avLst>
          </a:prstGeom>
          <a:ln w="63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>
            <a:off x="1306513" y="4205288"/>
            <a:ext cx="254000" cy="228600"/>
          </a:xfrm>
          <a:prstGeom prst="bentConnector3">
            <a:avLst>
              <a:gd name="adj1" fmla="val 0"/>
            </a:avLst>
          </a:prstGeom>
          <a:ln w="63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1"/>
          <p:cNvSpPr txBox="1">
            <a:spLocks noChangeArrowheads="1"/>
          </p:cNvSpPr>
          <p:nvPr/>
        </p:nvSpPr>
        <p:spPr bwMode="auto">
          <a:xfrm>
            <a:off x="1797050" y="2452688"/>
            <a:ext cx="1016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TM Program A</a:t>
            </a:r>
          </a:p>
        </p:txBody>
      </p:sp>
      <p:sp>
        <p:nvSpPr>
          <p:cNvPr id="45" name="TextBox 42"/>
          <p:cNvSpPr txBox="1">
            <a:spLocks noChangeArrowheads="1"/>
          </p:cNvSpPr>
          <p:nvPr/>
        </p:nvSpPr>
        <p:spPr bwMode="auto">
          <a:xfrm>
            <a:off x="1797050" y="2697163"/>
            <a:ext cx="1016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TM Program B</a:t>
            </a:r>
          </a:p>
        </p:txBody>
      </p:sp>
      <p:sp>
        <p:nvSpPr>
          <p:cNvPr id="46" name="TextBox 43"/>
          <p:cNvSpPr txBox="1">
            <a:spLocks noChangeArrowheads="1"/>
          </p:cNvSpPr>
          <p:nvPr/>
        </p:nvSpPr>
        <p:spPr bwMode="auto">
          <a:xfrm>
            <a:off x="1789113" y="2925763"/>
            <a:ext cx="20208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TM Program C – Product Line 1</a:t>
            </a:r>
          </a:p>
        </p:txBody>
      </p:sp>
      <p:sp>
        <p:nvSpPr>
          <p:cNvPr id="47" name="TextBox 44"/>
          <p:cNvSpPr txBox="1">
            <a:spLocks noChangeArrowheads="1"/>
          </p:cNvSpPr>
          <p:nvPr/>
        </p:nvSpPr>
        <p:spPr bwMode="auto">
          <a:xfrm>
            <a:off x="1797050" y="3154363"/>
            <a:ext cx="19859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TM Program C – Product Line 2</a:t>
            </a:r>
          </a:p>
        </p:txBody>
      </p:sp>
      <p:sp>
        <p:nvSpPr>
          <p:cNvPr id="48" name="TextBox 45"/>
          <p:cNvSpPr txBox="1">
            <a:spLocks noChangeArrowheads="1"/>
          </p:cNvSpPr>
          <p:nvPr/>
        </p:nvSpPr>
        <p:spPr bwMode="auto">
          <a:xfrm>
            <a:off x="1797050" y="3392488"/>
            <a:ext cx="20224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TM Program C – Product Line 3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865313" y="3636963"/>
            <a:ext cx="3127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50" name="TextBox 46"/>
          <p:cNvSpPr txBox="1">
            <a:spLocks noChangeArrowheads="1"/>
          </p:cNvSpPr>
          <p:nvPr/>
        </p:nvSpPr>
        <p:spPr bwMode="auto">
          <a:xfrm>
            <a:off x="1804988" y="3865563"/>
            <a:ext cx="9366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TM Vendor A</a:t>
            </a:r>
          </a:p>
        </p:txBody>
      </p:sp>
      <p:sp>
        <p:nvSpPr>
          <p:cNvPr id="51" name="TextBox 47"/>
          <p:cNvSpPr txBox="1">
            <a:spLocks noChangeArrowheads="1"/>
          </p:cNvSpPr>
          <p:nvPr/>
        </p:nvSpPr>
        <p:spPr bwMode="auto">
          <a:xfrm>
            <a:off x="1814513" y="4103688"/>
            <a:ext cx="9366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TM Vendor B</a:t>
            </a:r>
          </a:p>
        </p:txBody>
      </p:sp>
      <p:sp>
        <p:nvSpPr>
          <p:cNvPr id="52" name="TextBox 49"/>
          <p:cNvSpPr txBox="1">
            <a:spLocks noChangeArrowheads="1"/>
          </p:cNvSpPr>
          <p:nvPr/>
        </p:nvSpPr>
        <p:spPr bwMode="auto">
          <a:xfrm>
            <a:off x="1881188" y="4306888"/>
            <a:ext cx="3127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53" name="Right Brace 52"/>
          <p:cNvSpPr/>
          <p:nvPr/>
        </p:nvSpPr>
        <p:spPr>
          <a:xfrm>
            <a:off x="3838575" y="2076450"/>
            <a:ext cx="304800" cy="2466975"/>
          </a:xfrm>
          <a:prstGeom prst="rightBrace">
            <a:avLst>
              <a:gd name="adj1" fmla="val 11458"/>
              <a:gd name="adj2" fmla="val 50000"/>
            </a:avLst>
          </a:prstGeom>
          <a:ln w="63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667250" y="2357050"/>
            <a:ext cx="3458178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Naming Convention has been defined to ease identification of TM content :</a:t>
            </a:r>
          </a:p>
          <a:p>
            <a:pPr>
              <a:lnSpc>
                <a:spcPct val="85000"/>
              </a:lnSpc>
              <a:defRPr/>
            </a:pPr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sz="1200" i="1" dirty="0">
                <a:solidFill>
                  <a:srgbClr val="000000"/>
                </a:solidFill>
                <a:cs typeface="Arial" pitchFamily="34" charset="0"/>
              </a:rPr>
              <a:t>[business unit] [program] [Sub-</a:t>
            </a:r>
            <a:r>
              <a:rPr lang="en-US" sz="1200" i="1" dirty="0" err="1">
                <a:solidFill>
                  <a:srgbClr val="000000"/>
                </a:solidFill>
                <a:cs typeface="Arial" pitchFamily="34" charset="0"/>
              </a:rPr>
              <a:t>prog</a:t>
            </a:r>
            <a:r>
              <a:rPr lang="en-US" sz="1200" i="1" dirty="0">
                <a:solidFill>
                  <a:srgbClr val="000000"/>
                </a:solidFill>
                <a:cs typeface="Arial" pitchFamily="34" charset="0"/>
              </a:rPr>
              <a:t> or release or Product Line or Audience] [Vendor] [</a:t>
            </a:r>
            <a:r>
              <a:rPr lang="en-US" sz="1200" i="1" dirty="0" err="1">
                <a:solidFill>
                  <a:srgbClr val="000000"/>
                </a:solidFill>
                <a:cs typeface="Arial" pitchFamily="34" charset="0"/>
              </a:rPr>
              <a:t>Legacyxx</a:t>
            </a:r>
            <a:r>
              <a:rPr lang="en-US" sz="1200" i="1" dirty="0">
                <a:solidFill>
                  <a:srgbClr val="000000"/>
                </a:solidFill>
                <a:cs typeface="Arial" pitchFamily="34" charset="0"/>
              </a:rPr>
              <a:t>] [Target locale]</a:t>
            </a:r>
          </a:p>
          <a:p>
            <a:pPr>
              <a:lnSpc>
                <a:spcPct val="85000"/>
              </a:lnSpc>
              <a:defRPr/>
            </a:pPr>
            <a:endParaRPr lang="en-US" sz="1200" i="1" dirty="0">
              <a:solidFill>
                <a:srgbClr val="000000"/>
              </a:solidFill>
              <a:cs typeface="Arial" pitchFamily="34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sz="1200" i="1" dirty="0">
                <a:solidFill>
                  <a:srgbClr val="000000"/>
                </a:solidFill>
                <a:cs typeface="Arial" pitchFamily="34" charset="0"/>
              </a:rPr>
              <a:t>For e.g.:</a:t>
            </a:r>
          </a:p>
          <a:p>
            <a:pPr>
              <a:lnSpc>
                <a:spcPct val="85000"/>
              </a:lnSpc>
              <a:defRPr/>
            </a:pPr>
            <a:r>
              <a:rPr lang="en-US" sz="1200" i="1" dirty="0">
                <a:cs typeface="Arial" pitchFamily="34" charset="0"/>
              </a:rPr>
              <a:t> - For PSG Crystal Commercial content – TM name = BUS_PAN-HP_CRYSTAL_PSG_CRYSTAL_COMM</a:t>
            </a:r>
          </a:p>
          <a:p>
            <a:pPr>
              <a:lnSpc>
                <a:spcPct val="85000"/>
              </a:lnSpc>
              <a:defRPr/>
            </a:pPr>
            <a:r>
              <a:rPr lang="en-US" sz="1200" i="1" dirty="0">
                <a:cs typeface="Arial" pitchFamily="34" charset="0"/>
              </a:rPr>
              <a:t>- For IPG Marketing content managed by Vendor A – TM name = </a:t>
            </a:r>
            <a:r>
              <a:rPr lang="en-US" sz="1200" i="1" dirty="0" err="1">
                <a:cs typeface="Arial" pitchFamily="34" charset="0"/>
              </a:rPr>
              <a:t>VENDOR_VendorA_IPG_MARKETING</a:t>
            </a:r>
            <a:endParaRPr lang="en-US" sz="1200" i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111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 Sequencing in ETMA – Concept 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>
          <a:xfrm>
            <a:off x="329184" y="482645"/>
            <a:ext cx="8117904" cy="3219768"/>
          </a:xfrm>
        </p:spPr>
        <p:txBody>
          <a:bodyPr/>
          <a:lstStyle/>
          <a:p>
            <a:endParaRPr lang="en-GB" dirty="0"/>
          </a:p>
          <a:p>
            <a:pPr lvl="1"/>
            <a:r>
              <a:rPr lang="en-US" dirty="0"/>
              <a:t>TM Sequences are set at the Organization level.  These are specific to a Program/Vendor.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98813" y="1383188"/>
            <a:ext cx="7243762" cy="3303587"/>
            <a:chOff x="471488" y="1649413"/>
            <a:chExt cx="7243762" cy="3303587"/>
          </a:xfrm>
        </p:grpSpPr>
        <p:sp>
          <p:nvSpPr>
            <p:cNvPr id="5" name="Rectangle 4"/>
            <p:cNvSpPr/>
            <p:nvPr/>
          </p:nvSpPr>
          <p:spPr>
            <a:xfrm>
              <a:off x="471488" y="1649413"/>
              <a:ext cx="803275" cy="347662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bg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sz="1200" dirty="0">
                  <a:solidFill>
                    <a:prstClr val="white"/>
                  </a:solidFill>
                  <a:cs typeface="Arial" pitchFamily="34" charset="0"/>
                </a:rPr>
                <a:t>HP</a:t>
              </a:r>
            </a:p>
          </p:txBody>
        </p:sp>
        <p:cxnSp>
          <p:nvCxnSpPr>
            <p:cNvPr id="6" name="Shape 5"/>
            <p:cNvCxnSpPr/>
            <p:nvPr/>
          </p:nvCxnSpPr>
          <p:spPr>
            <a:xfrm rot="16200000" flipH="1">
              <a:off x="590550" y="2019300"/>
              <a:ext cx="309563" cy="195263"/>
            </a:xfrm>
            <a:prstGeom prst="bentConnector2">
              <a:avLst/>
            </a:prstGeom>
            <a:ln w="635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842963" y="2097088"/>
              <a:ext cx="803275" cy="347662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bg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sz="1200" dirty="0">
                  <a:solidFill>
                    <a:prstClr val="white"/>
                  </a:solidFill>
                  <a:cs typeface="Arial" pitchFamily="34" charset="0"/>
                </a:rPr>
                <a:t>BU Org</a:t>
              </a:r>
            </a:p>
          </p:txBody>
        </p:sp>
        <p:cxnSp>
          <p:nvCxnSpPr>
            <p:cNvPr id="9" name="Shape 8"/>
            <p:cNvCxnSpPr/>
            <p:nvPr/>
          </p:nvCxnSpPr>
          <p:spPr>
            <a:xfrm rot="16200000" flipH="1">
              <a:off x="982662" y="2513013"/>
              <a:ext cx="239713" cy="147638"/>
            </a:xfrm>
            <a:prstGeom prst="bentConnector2">
              <a:avLst/>
            </a:prstGeom>
            <a:ln w="635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hape 9"/>
            <p:cNvCxnSpPr/>
            <p:nvPr/>
          </p:nvCxnSpPr>
          <p:spPr>
            <a:xfrm rot="16200000" flipH="1">
              <a:off x="815975" y="2927350"/>
              <a:ext cx="573088" cy="147638"/>
            </a:xfrm>
            <a:prstGeom prst="bentConnector2">
              <a:avLst/>
            </a:prstGeom>
            <a:ln w="635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hape 10"/>
            <p:cNvCxnSpPr/>
            <p:nvPr/>
          </p:nvCxnSpPr>
          <p:spPr>
            <a:xfrm rot="16200000" flipH="1">
              <a:off x="720725" y="3613150"/>
              <a:ext cx="763588" cy="147638"/>
            </a:xfrm>
            <a:prstGeom prst="bentConnector2">
              <a:avLst/>
            </a:prstGeom>
            <a:ln w="635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176338" y="2573338"/>
              <a:ext cx="803275" cy="265112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bg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sz="1000" dirty="0">
                  <a:solidFill>
                    <a:prstClr val="white"/>
                  </a:solidFill>
                  <a:cs typeface="Arial" pitchFamily="34" charset="0"/>
                </a:rPr>
                <a:t>Program A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76338" y="3154363"/>
              <a:ext cx="803275" cy="265112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bg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sz="1000" dirty="0">
                  <a:solidFill>
                    <a:prstClr val="white"/>
                  </a:solidFill>
                  <a:cs typeface="Arial" pitchFamily="34" charset="0"/>
                </a:rPr>
                <a:t>Program B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76338" y="3935413"/>
              <a:ext cx="803275" cy="265112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bg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sz="1000" dirty="0">
                  <a:solidFill>
                    <a:prstClr val="white"/>
                  </a:solidFill>
                  <a:cs typeface="Arial" pitchFamily="34" charset="0"/>
                </a:rPr>
                <a:t>Program C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90850" y="2314575"/>
              <a:ext cx="1587500" cy="2619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100" dirty="0">
                  <a:solidFill>
                    <a:schemeClr val="accent3"/>
                  </a:solidFill>
                  <a:latin typeface="+mj-lt"/>
                </a:rPr>
                <a:t>TM to Apply for Reuse 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362700" y="2295525"/>
              <a:ext cx="1023938" cy="2619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100" dirty="0">
                  <a:solidFill>
                    <a:schemeClr val="accent3"/>
                  </a:solidFill>
                  <a:latin typeface="+mj-lt"/>
                </a:rPr>
                <a:t>TM to Update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85975" y="2771775"/>
              <a:ext cx="5619750" cy="361950"/>
            </a:xfrm>
            <a:prstGeom prst="rect">
              <a:avLst/>
            </a:prstGeom>
            <a:noFill/>
            <a:ln w="6350"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endParaRPr lang="en-US" sz="200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18" name="Flowchart: Magnetic Disk 17"/>
            <p:cNvSpPr/>
            <p:nvPr/>
          </p:nvSpPr>
          <p:spPr>
            <a:xfrm>
              <a:off x="2122488" y="2876550"/>
              <a:ext cx="177800" cy="169863"/>
            </a:xfrm>
            <a:prstGeom prst="flowChartMagneticDisk">
              <a:avLst/>
            </a:prstGeom>
            <a:solidFill>
              <a:schemeClr val="accent3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endParaRPr lang="en-US" sz="200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19" name="TextBox 41"/>
            <p:cNvSpPr txBox="1">
              <a:spLocks noChangeArrowheads="1"/>
            </p:cNvSpPr>
            <p:nvPr/>
          </p:nvSpPr>
          <p:spPr bwMode="auto">
            <a:xfrm>
              <a:off x="2359025" y="2843213"/>
              <a:ext cx="1016000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TM Program A</a:t>
              </a:r>
            </a:p>
          </p:txBody>
        </p:sp>
        <p:sp>
          <p:nvSpPr>
            <p:cNvPr id="20" name="Flowchart: Magnetic Disk 19"/>
            <p:cNvSpPr/>
            <p:nvPr/>
          </p:nvSpPr>
          <p:spPr>
            <a:xfrm>
              <a:off x="6208713" y="2867025"/>
              <a:ext cx="177800" cy="169863"/>
            </a:xfrm>
            <a:prstGeom prst="flowChartMagneticDisk">
              <a:avLst/>
            </a:prstGeom>
            <a:solidFill>
              <a:schemeClr val="accent3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endParaRPr lang="en-US" sz="200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21" name="TextBox 78"/>
            <p:cNvSpPr txBox="1">
              <a:spLocks noChangeArrowheads="1"/>
            </p:cNvSpPr>
            <p:nvPr/>
          </p:nvSpPr>
          <p:spPr bwMode="auto">
            <a:xfrm>
              <a:off x="6445250" y="2833688"/>
              <a:ext cx="1016000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TM Program A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066925" y="3371850"/>
              <a:ext cx="5638800" cy="571500"/>
            </a:xfrm>
            <a:prstGeom prst="rect">
              <a:avLst/>
            </a:prstGeom>
            <a:noFill/>
            <a:ln w="6350"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endParaRPr lang="en-US" sz="200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23" name="Flowchart: Magnetic Disk 22"/>
            <p:cNvSpPr/>
            <p:nvPr/>
          </p:nvSpPr>
          <p:spPr>
            <a:xfrm>
              <a:off x="2130425" y="3438525"/>
              <a:ext cx="177800" cy="169863"/>
            </a:xfrm>
            <a:prstGeom prst="flowChartMagneticDisk">
              <a:avLst/>
            </a:prstGeom>
            <a:solidFill>
              <a:schemeClr val="accent3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endParaRPr lang="en-US" sz="200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24" name="Flowchart: Magnetic Disk 23"/>
            <p:cNvSpPr/>
            <p:nvPr/>
          </p:nvSpPr>
          <p:spPr>
            <a:xfrm>
              <a:off x="2132013" y="3676650"/>
              <a:ext cx="177800" cy="169863"/>
            </a:xfrm>
            <a:prstGeom prst="flowChartMagneticDisk">
              <a:avLst/>
            </a:prstGeom>
            <a:solidFill>
              <a:schemeClr val="accent3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endParaRPr lang="en-US" sz="200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25" name="TextBox 66"/>
            <p:cNvSpPr txBox="1">
              <a:spLocks noChangeArrowheads="1"/>
            </p:cNvSpPr>
            <p:nvPr/>
          </p:nvSpPr>
          <p:spPr bwMode="auto">
            <a:xfrm>
              <a:off x="2359025" y="3421063"/>
              <a:ext cx="1016000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TM Program B</a:t>
              </a:r>
            </a:p>
          </p:txBody>
        </p:sp>
        <p:sp>
          <p:nvSpPr>
            <p:cNvPr id="26" name="TextBox 68"/>
            <p:cNvSpPr txBox="1">
              <a:spLocks noChangeArrowheads="1"/>
            </p:cNvSpPr>
            <p:nvPr/>
          </p:nvSpPr>
          <p:spPr bwMode="auto">
            <a:xfrm>
              <a:off x="2368550" y="3643313"/>
              <a:ext cx="213677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TM Program A (with a 2% penalty)</a:t>
              </a:r>
            </a:p>
          </p:txBody>
        </p:sp>
        <p:sp>
          <p:nvSpPr>
            <p:cNvPr id="27" name="Flowchart: Magnetic Disk 26"/>
            <p:cNvSpPr/>
            <p:nvPr/>
          </p:nvSpPr>
          <p:spPr>
            <a:xfrm>
              <a:off x="6188075" y="3543300"/>
              <a:ext cx="177800" cy="169863"/>
            </a:xfrm>
            <a:prstGeom prst="flowChartMagneticDisk">
              <a:avLst/>
            </a:prstGeom>
            <a:solidFill>
              <a:schemeClr val="accent3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endParaRPr lang="en-US" sz="200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28" name="TextBox 80"/>
            <p:cNvSpPr txBox="1">
              <a:spLocks noChangeArrowheads="1"/>
            </p:cNvSpPr>
            <p:nvPr/>
          </p:nvSpPr>
          <p:spPr bwMode="auto">
            <a:xfrm>
              <a:off x="6416675" y="3525838"/>
              <a:ext cx="1016000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TM Program B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085975" y="4181475"/>
              <a:ext cx="5629275" cy="771525"/>
            </a:xfrm>
            <a:prstGeom prst="rect">
              <a:avLst/>
            </a:prstGeom>
            <a:noFill/>
            <a:ln w="6350"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endParaRPr lang="en-US" sz="200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31" name="Flowchart: Magnetic Disk 30"/>
            <p:cNvSpPr/>
            <p:nvPr/>
          </p:nvSpPr>
          <p:spPr>
            <a:xfrm>
              <a:off x="2136775" y="4246563"/>
              <a:ext cx="177800" cy="169862"/>
            </a:xfrm>
            <a:prstGeom prst="flowChartMagneticDisk">
              <a:avLst/>
            </a:prstGeom>
            <a:solidFill>
              <a:schemeClr val="accent3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endParaRPr lang="en-US" sz="200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32" name="Flowchart: Magnetic Disk 31"/>
            <p:cNvSpPr/>
            <p:nvPr/>
          </p:nvSpPr>
          <p:spPr>
            <a:xfrm>
              <a:off x="2128838" y="4475163"/>
              <a:ext cx="177800" cy="169862"/>
            </a:xfrm>
            <a:prstGeom prst="flowChartMagneticDisk">
              <a:avLst/>
            </a:prstGeom>
            <a:solidFill>
              <a:schemeClr val="accent3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endParaRPr lang="en-US" sz="200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33" name="Flowchart: Magnetic Disk 32"/>
            <p:cNvSpPr/>
            <p:nvPr/>
          </p:nvSpPr>
          <p:spPr>
            <a:xfrm>
              <a:off x="2136775" y="4721225"/>
              <a:ext cx="177800" cy="169863"/>
            </a:xfrm>
            <a:prstGeom prst="flowChartMagneticDisk">
              <a:avLst/>
            </a:prstGeom>
            <a:solidFill>
              <a:schemeClr val="accent3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endParaRPr lang="en-US" sz="200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34" name="TextBox 43"/>
            <p:cNvSpPr txBox="1">
              <a:spLocks noChangeArrowheads="1"/>
            </p:cNvSpPr>
            <p:nvPr/>
          </p:nvSpPr>
          <p:spPr bwMode="auto">
            <a:xfrm>
              <a:off x="2305050" y="4221163"/>
              <a:ext cx="2020888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TM Program C – Product Line 1</a:t>
              </a:r>
            </a:p>
          </p:txBody>
        </p:sp>
        <p:sp>
          <p:nvSpPr>
            <p:cNvPr id="35" name="TextBox 44"/>
            <p:cNvSpPr txBox="1">
              <a:spLocks noChangeArrowheads="1"/>
            </p:cNvSpPr>
            <p:nvPr/>
          </p:nvSpPr>
          <p:spPr bwMode="auto">
            <a:xfrm>
              <a:off x="2312988" y="4449763"/>
              <a:ext cx="1985962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TM Program C – Product Line 2</a:t>
              </a:r>
            </a:p>
          </p:txBody>
        </p:sp>
        <p:sp>
          <p:nvSpPr>
            <p:cNvPr id="36" name="TextBox 45"/>
            <p:cNvSpPr txBox="1">
              <a:spLocks noChangeArrowheads="1"/>
            </p:cNvSpPr>
            <p:nvPr/>
          </p:nvSpPr>
          <p:spPr bwMode="auto">
            <a:xfrm>
              <a:off x="2312988" y="4687888"/>
              <a:ext cx="202247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TM Program C – Product Line 3</a:t>
              </a:r>
            </a:p>
          </p:txBody>
        </p:sp>
        <p:sp>
          <p:nvSpPr>
            <p:cNvPr id="37" name="Flowchart: Magnetic Disk 36"/>
            <p:cNvSpPr/>
            <p:nvPr/>
          </p:nvSpPr>
          <p:spPr>
            <a:xfrm>
              <a:off x="4360863" y="4276725"/>
              <a:ext cx="177800" cy="169863"/>
            </a:xfrm>
            <a:prstGeom prst="flowChartMagneticDisk">
              <a:avLst/>
            </a:prstGeom>
            <a:solidFill>
              <a:schemeClr val="accent3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endParaRPr lang="en-US" sz="200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38" name="Flowchart: Magnetic Disk 37"/>
            <p:cNvSpPr/>
            <p:nvPr/>
          </p:nvSpPr>
          <p:spPr>
            <a:xfrm>
              <a:off x="4362450" y="4514850"/>
              <a:ext cx="177800" cy="169863"/>
            </a:xfrm>
            <a:prstGeom prst="flowChartMagneticDisk">
              <a:avLst/>
            </a:prstGeom>
            <a:solidFill>
              <a:schemeClr val="accent3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endParaRPr lang="en-US" sz="200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39" name="TextBox 42"/>
            <p:cNvSpPr txBox="1">
              <a:spLocks noChangeArrowheads="1"/>
            </p:cNvSpPr>
            <p:nvPr/>
          </p:nvSpPr>
          <p:spPr bwMode="auto">
            <a:xfrm>
              <a:off x="4589463" y="4259263"/>
              <a:ext cx="1016000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TM Program B</a:t>
              </a:r>
            </a:p>
          </p:txBody>
        </p:sp>
        <p:sp>
          <p:nvSpPr>
            <p:cNvPr id="40" name="TextBox 64"/>
            <p:cNvSpPr txBox="1">
              <a:spLocks noChangeArrowheads="1"/>
            </p:cNvSpPr>
            <p:nvPr/>
          </p:nvSpPr>
          <p:spPr bwMode="auto">
            <a:xfrm>
              <a:off x="4598988" y="4481513"/>
              <a:ext cx="1016000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TM Program A</a:t>
              </a:r>
            </a:p>
          </p:txBody>
        </p:sp>
        <p:sp>
          <p:nvSpPr>
            <p:cNvPr id="41" name="Flowchart: Magnetic Disk 40"/>
            <p:cNvSpPr/>
            <p:nvPr/>
          </p:nvSpPr>
          <p:spPr>
            <a:xfrm>
              <a:off x="6207125" y="4332288"/>
              <a:ext cx="177800" cy="169862"/>
            </a:xfrm>
            <a:prstGeom prst="flowChartMagneticDisk">
              <a:avLst/>
            </a:prstGeom>
            <a:solidFill>
              <a:schemeClr val="accent3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endParaRPr lang="en-US" sz="200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42" name="TextBox 82"/>
            <p:cNvSpPr txBox="1">
              <a:spLocks noChangeArrowheads="1"/>
            </p:cNvSpPr>
            <p:nvPr/>
          </p:nvSpPr>
          <p:spPr bwMode="auto">
            <a:xfrm>
              <a:off x="6419850" y="4306888"/>
              <a:ext cx="123463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TM Program C - xxx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7111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 Sequencing in ETMA – Concept  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>
          <a:xfrm>
            <a:off x="387059" y="1049820"/>
            <a:ext cx="8117904" cy="3219768"/>
          </a:xfrm>
        </p:spPr>
        <p:txBody>
          <a:bodyPr/>
          <a:lstStyle/>
          <a:p>
            <a:pPr lvl="2"/>
            <a:r>
              <a:rPr lang="en-US" dirty="0">
                <a:latin typeface="+mn-lt"/>
              </a:rPr>
              <a:t>TM sequence in ETMA will include (see next slide) the following information: </a:t>
            </a:r>
          </a:p>
          <a:p>
            <a:pPr lvl="3"/>
            <a:r>
              <a:rPr lang="en-US" dirty="0">
                <a:latin typeface="+mn-lt"/>
              </a:rPr>
              <a:t>Which TMs to be leveraged (under “Apply Sequence”) </a:t>
            </a:r>
          </a:p>
          <a:p>
            <a:pPr lvl="3"/>
            <a:r>
              <a:rPr lang="en-US" dirty="0">
                <a:latin typeface="+mn-lt"/>
              </a:rPr>
              <a:t>Which TM to be updated with translated content (under “Update Sequence”) </a:t>
            </a:r>
          </a:p>
          <a:p>
            <a:pPr lvl="3"/>
            <a:r>
              <a:rPr lang="en-US" dirty="0">
                <a:latin typeface="+mn-lt"/>
              </a:rPr>
              <a:t>Which penalty to apply to any of the TM selected under the “Apply Sequence”</a:t>
            </a:r>
          </a:p>
          <a:p>
            <a:pPr lvl="3">
              <a:buNone/>
            </a:pPr>
            <a:endParaRPr lang="en-US" dirty="0">
              <a:latin typeface="+mn-lt"/>
            </a:endParaRPr>
          </a:p>
          <a:p>
            <a:pPr marL="168275" indent="-168275"/>
            <a:r>
              <a:rPr lang="en-US" sz="1200" i="1" dirty="0">
                <a:solidFill>
                  <a:srgbClr val="000000"/>
                </a:solidFill>
                <a:latin typeface="Futura Bk" pitchFamily="34" charset="0"/>
              </a:rPr>
              <a:t>    </a:t>
            </a:r>
            <a:r>
              <a:rPr lang="en-US" sz="1200" b="0" i="1" u="sng" dirty="0">
                <a:solidFill>
                  <a:srgbClr val="000000"/>
                </a:solidFill>
                <a:latin typeface="+mn-lt"/>
              </a:rPr>
              <a:t>Note:</a:t>
            </a:r>
            <a:r>
              <a:rPr lang="en-US" sz="1200" b="0" i="1" dirty="0">
                <a:solidFill>
                  <a:srgbClr val="000000"/>
                </a:solidFill>
                <a:latin typeface="+mn-lt"/>
              </a:rPr>
              <a:t> When a number is added to the “Apply Sequence penalties” field for a TM in the sequence, this percentage is removed from the actual TM percentage.</a:t>
            </a:r>
          </a:p>
          <a:p>
            <a:pPr marL="168275" indent="-168275"/>
            <a:r>
              <a:rPr lang="en-US" sz="1200" b="0" i="1" dirty="0">
                <a:solidFill>
                  <a:srgbClr val="000000"/>
                </a:solidFill>
                <a:latin typeface="+mn-lt"/>
              </a:rPr>
              <a:t>	For e.g. a 100% match with a 2% penalty, will be displayed as a 98% match to the translator. </a:t>
            </a:r>
          </a:p>
          <a:p>
            <a:pPr marL="168275" indent="-168275"/>
            <a:endParaRPr lang="en-US" sz="1200" b="0" i="1" dirty="0">
              <a:solidFill>
                <a:srgbClr val="000000"/>
              </a:solidFill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0" dirty="0">
                <a:solidFill>
                  <a:srgbClr val="000000"/>
                </a:solidFill>
                <a:latin typeface="+mn-lt"/>
              </a:rPr>
              <a:t>Additional settings for TM update and reuse can be implemented at the Organization level:</a:t>
            </a:r>
          </a:p>
          <a:p>
            <a:pPr marL="512763" lvl="2" indent="-342900">
              <a:buFont typeface="Futura Bk" pitchFamily="34" charset="0"/>
              <a:buChar char="−"/>
            </a:pPr>
            <a:r>
              <a:rPr lang="en-US" dirty="0">
                <a:latin typeface="+mn-lt"/>
              </a:rPr>
              <a:t>“Only update confirmed segments in TM”: the system will save to the relevant TM only the segments which have been confirmed by the translators.</a:t>
            </a:r>
          </a:p>
          <a:p>
            <a:pPr marL="512763" lvl="2" indent="-342900">
              <a:buFont typeface="Futura Bk" pitchFamily="34" charset="0"/>
              <a:buChar char="−"/>
            </a:pPr>
            <a:r>
              <a:rPr lang="en-US" dirty="0">
                <a:latin typeface="+mn-lt"/>
              </a:rPr>
              <a:t>“Look 100% TM matches”: Any 100% match coming from the TM will not be editable by the translators.</a:t>
            </a:r>
          </a:p>
          <a:p>
            <a:pPr marL="512763" lvl="2" indent="-342900">
              <a:buFont typeface="Futura Bk" pitchFamily="34" charset="0"/>
              <a:buChar char="−"/>
            </a:pPr>
            <a:endParaRPr lang="en-US" sz="1000" b="0" dirty="0">
              <a:solidFill>
                <a:srgbClr val="000000"/>
              </a:solidFill>
              <a:latin typeface="Futura Bk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latin typeface="Futura B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11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 Sequencing in ETMA - Example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>
          <a:xfrm>
            <a:off x="329184" y="968795"/>
            <a:ext cx="8117904" cy="3219768"/>
          </a:xfrm>
        </p:spPr>
        <p:txBody>
          <a:bodyPr/>
          <a:lstStyle/>
          <a:p>
            <a:r>
              <a:rPr lang="en-US" dirty="0"/>
              <a:t>TM Sequences include the following information:</a:t>
            </a:r>
          </a:p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9700" y="1838325"/>
            <a:ext cx="4978400" cy="2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391275" y="1362075"/>
            <a:ext cx="17605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accent3"/>
                </a:solidFill>
                <a:latin typeface="+mj-lt"/>
              </a:rPr>
              <a:t>TMs and TM order</a:t>
            </a:r>
          </a:p>
          <a:p>
            <a:pPr>
              <a:defRPr/>
            </a:pPr>
            <a:r>
              <a:rPr lang="en-US" sz="1200" dirty="0">
                <a:solidFill>
                  <a:schemeClr val="accent3"/>
                </a:solidFill>
                <a:latin typeface="+mj-lt"/>
              </a:rPr>
              <a:t>to be used for leverage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5895975" y="1600200"/>
            <a:ext cx="514350" cy="447675"/>
          </a:xfrm>
          <a:prstGeom prst="straightConnector1">
            <a:avLst/>
          </a:prstGeom>
          <a:ln w="63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05575" y="3695700"/>
            <a:ext cx="15621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accent3"/>
                </a:solidFill>
                <a:latin typeface="+mj-lt"/>
              </a:rPr>
              <a:t>TM to store new </a:t>
            </a:r>
          </a:p>
          <a:p>
            <a:pPr>
              <a:defRPr/>
            </a:pPr>
            <a:r>
              <a:rPr lang="en-US" sz="1200" dirty="0">
                <a:solidFill>
                  <a:schemeClr val="accent3"/>
                </a:solidFill>
                <a:latin typeface="+mj-lt"/>
              </a:rPr>
              <a:t>translated content to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5705475" y="3200400"/>
            <a:ext cx="838200" cy="657225"/>
          </a:xfrm>
          <a:prstGeom prst="straightConnector1">
            <a:avLst/>
          </a:prstGeom>
          <a:ln w="63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81075" y="4200525"/>
            <a:ext cx="15763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accent3"/>
                </a:solidFill>
                <a:latin typeface="+mj-lt"/>
              </a:rPr>
              <a:t>Penalties applied for </a:t>
            </a:r>
          </a:p>
          <a:p>
            <a:pPr>
              <a:defRPr/>
            </a:pPr>
            <a:r>
              <a:rPr lang="en-US" sz="1200" dirty="0">
                <a:solidFill>
                  <a:schemeClr val="accent3"/>
                </a:solidFill>
                <a:latin typeface="+mj-lt"/>
              </a:rPr>
              <a:t>each selected TM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447925" y="3924300"/>
            <a:ext cx="476250" cy="323850"/>
          </a:xfrm>
          <a:prstGeom prst="straightConnector1">
            <a:avLst/>
          </a:prstGeom>
          <a:ln w="63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111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TMs Leveraged in ETMA?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29184" y="957220"/>
            <a:ext cx="4011612" cy="3219768"/>
          </a:xfrm>
        </p:spPr>
        <p:txBody>
          <a:bodyPr/>
          <a:lstStyle/>
          <a:p>
            <a:endParaRPr lang="en-US" dirty="0"/>
          </a:p>
          <a:p>
            <a:pPr lvl="2"/>
            <a:r>
              <a:rPr lang="en-US" dirty="0">
                <a:latin typeface="+mj-lt"/>
              </a:rPr>
              <a:t>The system analyses the files that have been submitted, and identifies the text that must be translated</a:t>
            </a:r>
          </a:p>
          <a:p>
            <a:pPr lvl="2"/>
            <a:r>
              <a:rPr lang="en-US" dirty="0">
                <a:latin typeface="+mj-lt"/>
              </a:rPr>
              <a:t>The system analyses the files that have been submitted, and identifies the text that must be translated</a:t>
            </a:r>
          </a:p>
          <a:p>
            <a:pPr lvl="2"/>
            <a:r>
              <a:rPr lang="en-US" dirty="0">
                <a:latin typeface="+mj-lt"/>
              </a:rPr>
              <a:t>Matches are prioritized according to rules defined for your projects</a:t>
            </a:r>
          </a:p>
          <a:p>
            <a:pPr lvl="2"/>
            <a:r>
              <a:rPr lang="en-US" dirty="0">
                <a:latin typeface="+mj-lt"/>
              </a:rPr>
              <a:t>Matching translation units are inserted into your project, and repetitions are identified, so that they do not have to be translated again—reducing costs</a:t>
            </a:r>
          </a:p>
        </p:txBody>
      </p:sp>
      <p:pic>
        <p:nvPicPr>
          <p:cNvPr id="9" name="Picture 3" descr="workflow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black">
          <a:xfrm>
            <a:off x="4649263" y="1063683"/>
            <a:ext cx="4402137" cy="3302000"/>
          </a:xfrm>
          <a:prstGeom prst="rect">
            <a:avLst/>
          </a:prstGeom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72763" y="4465900"/>
            <a:ext cx="1395412" cy="3683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r>
              <a:rPr lang="en-US" sz="1200" dirty="0">
                <a:latin typeface="Futura Bk" pitchFamily="34" charset="0"/>
              </a:rPr>
              <a:t>Image by XPLANE</a:t>
            </a:r>
          </a:p>
        </p:txBody>
      </p:sp>
    </p:spTree>
    <p:extLst>
      <p:ext uri="{BB962C8B-B14F-4D97-AF65-F5344CB8AC3E}">
        <p14:creationId xmlns:p14="http://schemas.microsoft.com/office/powerpoint/2010/main" val="2307050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and How are TMs Updated in ETMA?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2"/>
            <a:r>
              <a:rPr lang="en-US" dirty="0">
                <a:latin typeface="+mn-lt"/>
              </a:rPr>
              <a:t>Based on TM sequence information, selected TM is updated when a job reaches the “</a:t>
            </a:r>
            <a:r>
              <a:rPr lang="en-US" b="1" dirty="0">
                <a:latin typeface="+mn-lt"/>
              </a:rPr>
              <a:t>Update TM” </a:t>
            </a:r>
            <a:r>
              <a:rPr lang="en-US" dirty="0">
                <a:latin typeface="+mn-lt"/>
              </a:rPr>
              <a:t>stage in the workflow.</a:t>
            </a:r>
          </a:p>
          <a:p>
            <a:pPr lvl="2"/>
            <a:endParaRPr lang="en-US" dirty="0">
              <a:latin typeface="+mn-lt"/>
            </a:endParaRPr>
          </a:p>
          <a:p>
            <a:pPr lvl="2">
              <a:buNone/>
            </a:pPr>
            <a:r>
              <a:rPr lang="en-US" u="sng" dirty="0">
                <a:latin typeface="+mn-lt"/>
              </a:rPr>
              <a:t>Note</a:t>
            </a:r>
            <a:r>
              <a:rPr lang="en-US" dirty="0">
                <a:latin typeface="+mn-lt"/>
              </a:rPr>
              <a:t>: This workflow stage takes place at the end of the workflow, usually right before the “Finished” stage.</a:t>
            </a:r>
          </a:p>
          <a:p>
            <a:pPr lvl="2">
              <a:buNone/>
            </a:pPr>
            <a:endParaRPr lang="en-US" dirty="0">
              <a:latin typeface="+mn-lt"/>
            </a:endParaRPr>
          </a:p>
          <a:p>
            <a:pPr lvl="2"/>
            <a:r>
              <a:rPr lang="en-US" dirty="0">
                <a:latin typeface="+mn-lt"/>
              </a:rPr>
              <a:t>All translated segments will be stored in the TM specified under “Update Sequence” in the TM sequence for each language pair.</a:t>
            </a:r>
          </a:p>
          <a:p>
            <a:pPr lvl="2"/>
            <a:endParaRPr lang="en-US" dirty="0">
              <a:latin typeface="+mn-lt"/>
            </a:endParaRPr>
          </a:p>
          <a:p>
            <a:pPr lvl="2"/>
            <a:r>
              <a:rPr lang="en-US" dirty="0">
                <a:latin typeface="+mn-lt"/>
              </a:rPr>
              <a:t>Any new translation for </a:t>
            </a:r>
            <a:r>
              <a:rPr lang="en-US" u="sng" dirty="0">
                <a:latin typeface="+mn-lt"/>
              </a:rPr>
              <a:t>the same source segment</a:t>
            </a:r>
            <a:r>
              <a:rPr lang="en-US" dirty="0">
                <a:latin typeface="+mn-lt"/>
              </a:rPr>
              <a:t> will overwrite the previous translation available in the TM.</a:t>
            </a:r>
          </a:p>
          <a:p>
            <a:pPr lvl="2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111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 Banding Reuse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Any job created in ETMA will be processed through the selected TM sequence and generate a Banding Word count Report with TM leverage percentages:</a:t>
            </a:r>
            <a:endParaRPr lang="en-GB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5138" y="2143125"/>
            <a:ext cx="761047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4649788" y="2074863"/>
            <a:ext cx="3657600" cy="1704975"/>
          </a:xfrm>
          <a:prstGeom prst="ellipse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defRPr/>
            </a:pPr>
            <a:endParaRPr lang="en-US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8" name="Text Placeholder 15"/>
          <p:cNvSpPr txBox="1">
            <a:spLocks/>
          </p:cNvSpPr>
          <p:nvPr/>
        </p:nvSpPr>
        <p:spPr bwMode="auto">
          <a:xfrm>
            <a:off x="436750" y="3895925"/>
            <a:ext cx="76628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ts val="2200"/>
              </a:lnSpc>
              <a:spcBef>
                <a:spcPts val="1200"/>
              </a:spcBef>
              <a:buClr>
                <a:srgbClr val="000000"/>
              </a:buClr>
              <a:buSzPct val="100000"/>
              <a:buFont typeface="Futura Bk" pitchFamily="34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Futura Bk" pitchFamily="34" charset="0"/>
                <a:cs typeface="+mn-cs"/>
              </a:rPr>
              <a:t>	</a:t>
            </a:r>
            <a:r>
              <a:rPr lang="en-US" sz="1200" b="1" u="sng" dirty="0">
                <a:solidFill>
                  <a:schemeClr val="accent3"/>
                </a:solidFill>
                <a:latin typeface="+mj-lt"/>
                <a:cs typeface="+mn-cs"/>
              </a:rPr>
              <a:t>Note</a:t>
            </a:r>
            <a:r>
              <a:rPr lang="en-US" sz="1200" dirty="0">
                <a:solidFill>
                  <a:schemeClr val="accent3"/>
                </a:solidFill>
                <a:latin typeface="+mj-lt"/>
                <a:cs typeface="+mn-cs"/>
              </a:rPr>
              <a:t>: PerfectMatch are 100% in context (based on exact/customized file name coming from files previously submitted for the same program</a:t>
            </a:r>
            <a:endParaRPr lang="en-US" sz="1400" dirty="0">
              <a:solidFill>
                <a:schemeClr val="accent3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711198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with content">
  <a:themeElements>
    <a:clrScheme name="Custom 17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6D6"/>
      </a:accent1>
      <a:accent2>
        <a:srgbClr val="F05332"/>
      </a:accent2>
      <a:accent3>
        <a:srgbClr val="822980"/>
      </a:accent3>
      <a:accent4>
        <a:srgbClr val="87898B"/>
      </a:accent4>
      <a:accent5>
        <a:srgbClr val="B9B8BB"/>
      </a:accent5>
      <a:accent6>
        <a:srgbClr val="E5E8E8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0" defTabSz="430213">
          <a:spcAft>
            <a:spcPts val="400"/>
          </a:spcAft>
          <a:buSzPct val="100000"/>
          <a:defRPr sz="1600" dirty="0" smtClean="0">
            <a:solidFill>
              <a:srgbClr val="000000"/>
            </a:solidFill>
            <a:latin typeface="HP Simplified" pitchFamily="34" charset="0"/>
            <a:cs typeface="HP Simplified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HP Theme colors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0096D6"/>
      </a:accent1>
      <a:accent2>
        <a:srgbClr val="F05332"/>
      </a:accent2>
      <a:accent3>
        <a:srgbClr val="B7CA34"/>
      </a:accent3>
      <a:accent4>
        <a:srgbClr val="87898B"/>
      </a:accent4>
      <a:accent5>
        <a:srgbClr val="B9B8BB"/>
      </a:accent5>
      <a:accent6>
        <a:srgbClr val="E5E8E8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34768</TotalTime>
  <Words>786</Words>
  <Application>Microsoft Office PowerPoint</Application>
  <PresentationFormat>On-screen Show (16:9)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Lucida Grande</vt:lpstr>
      <vt:lpstr>Futura Bk</vt:lpstr>
      <vt:lpstr>HP Simplified</vt:lpstr>
      <vt:lpstr>Arial</vt:lpstr>
      <vt:lpstr>Title with content</vt:lpstr>
      <vt:lpstr>Translation Memories and Translation Memory Sequences in ETMA</vt:lpstr>
      <vt:lpstr>Definitions</vt:lpstr>
      <vt:lpstr>Translation Memories in ETMA</vt:lpstr>
      <vt:lpstr>TM Sequencing in ETMA – Concept </vt:lpstr>
      <vt:lpstr>TM Sequencing in ETMA – Concept  </vt:lpstr>
      <vt:lpstr>TM Sequencing in ETMA - Example</vt:lpstr>
      <vt:lpstr>How are TMs Leveraged in ETMA?</vt:lpstr>
      <vt:lpstr>When and How are TMs Updated in ETMA?</vt:lpstr>
      <vt:lpstr>TM Banding Reuse</vt:lpstr>
      <vt:lpstr>Thank you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Greg (Brand Strategy)</dc:creator>
  <cp:lastModifiedBy>Radulescu, Ramona</cp:lastModifiedBy>
  <cp:revision>1055</cp:revision>
  <cp:lastPrinted>2012-04-13T15:38:33Z</cp:lastPrinted>
  <dcterms:created xsi:type="dcterms:W3CDTF">2012-04-18T19:31:44Z</dcterms:created>
  <dcterms:modified xsi:type="dcterms:W3CDTF">2024-03-13T18:27:39Z</dcterms:modified>
</cp:coreProperties>
</file>